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3"/>
  </p:notesMasterIdLst>
  <p:handoutMasterIdLst>
    <p:handoutMasterId r:id="rId34"/>
  </p:handoutMasterIdLst>
  <p:sldIdLst>
    <p:sldId id="1424" r:id="rId2"/>
    <p:sldId id="1470" r:id="rId3"/>
    <p:sldId id="1471" r:id="rId4"/>
    <p:sldId id="1432" r:id="rId5"/>
    <p:sldId id="1441" r:id="rId6"/>
    <p:sldId id="1472" r:id="rId7"/>
    <p:sldId id="1442" r:id="rId8"/>
    <p:sldId id="1443" r:id="rId9"/>
    <p:sldId id="1474" r:id="rId10"/>
    <p:sldId id="1447" r:id="rId11"/>
    <p:sldId id="1449" r:id="rId12"/>
    <p:sldId id="1446" r:id="rId13"/>
    <p:sldId id="1450" r:id="rId14"/>
    <p:sldId id="1451" r:id="rId15"/>
    <p:sldId id="1475" r:id="rId16"/>
    <p:sldId id="1453" r:id="rId17"/>
    <p:sldId id="1458" r:id="rId18"/>
    <p:sldId id="1454" r:id="rId19"/>
    <p:sldId id="1478" r:id="rId20"/>
    <p:sldId id="1476" r:id="rId21"/>
    <p:sldId id="1466" r:id="rId22"/>
    <p:sldId id="1480" r:id="rId23"/>
    <p:sldId id="1464" r:id="rId24"/>
    <p:sldId id="1465" r:id="rId25"/>
    <p:sldId id="1467" r:id="rId26"/>
    <p:sldId id="1461" r:id="rId27"/>
    <p:sldId id="1477" r:id="rId28"/>
    <p:sldId id="1473" r:id="rId29"/>
    <p:sldId id="1468" r:id="rId30"/>
    <p:sldId id="1469" r:id="rId31"/>
    <p:sldId id="1457" r:id="rId32"/>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5D7"/>
    <a:srgbClr val="0070C0"/>
    <a:srgbClr val="404040"/>
    <a:srgbClr val="D3E2BB"/>
    <a:srgbClr val="000000"/>
    <a:srgbClr val="FEBEAE"/>
    <a:srgbClr val="F4E0FD"/>
    <a:srgbClr val="FFFFFF"/>
    <a:srgbClr val="3F3F3F"/>
    <a:srgbClr val="A11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Estilo claro 1 - Énfasis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8" autoAdjust="0"/>
    <p:restoredTop sz="50554" autoAdjust="0"/>
  </p:normalViewPr>
  <p:slideViewPr>
    <p:cSldViewPr>
      <p:cViewPr>
        <p:scale>
          <a:sx n="75" d="100"/>
          <a:sy n="75" d="100"/>
        </p:scale>
        <p:origin x="1840" y="-104"/>
      </p:cViewPr>
      <p:guideLst>
        <p:guide orient="horz" pos="1800"/>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50" d="100"/>
          <a:sy n="150" d="100"/>
        </p:scale>
        <p:origin x="3160" y="0"/>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A7D20E-39CE-2342-8294-0849032E1ABC}"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B965C3F1-5D33-4049-A470-5EB797D96734}">
      <dgm:prSet phldrT="[Text]"/>
      <dgm:spPr>
        <a:solidFill>
          <a:schemeClr val="accent3">
            <a:lumMod val="20000"/>
            <a:lumOff val="80000"/>
          </a:schemeClr>
        </a:solidFill>
        <a:ln w="50800">
          <a:solidFill>
            <a:schemeClr val="accent3">
              <a:lumMod val="50000"/>
            </a:schemeClr>
          </a:solidFill>
        </a:ln>
      </dgm:spPr>
      <dgm:t>
        <a:bodyPr/>
        <a:lstStyle/>
        <a:p>
          <a:r>
            <a:rPr lang="en-US" dirty="0" smtClean="0">
              <a:solidFill>
                <a:srgbClr val="000000"/>
              </a:solidFill>
            </a:rPr>
            <a:t>Rates tend to increase asymptotically </a:t>
          </a:r>
          <a:endParaRPr lang="en-US" dirty="0">
            <a:solidFill>
              <a:srgbClr val="000000"/>
            </a:solidFill>
          </a:endParaRPr>
        </a:p>
      </dgm:t>
    </dgm:pt>
    <dgm:pt modelId="{618E1AEC-9189-2443-AE3D-5BCDACE086F5}" type="parTrans" cxnId="{F5C0D888-B6BE-6149-A10E-0501E2320550}">
      <dgm:prSet/>
      <dgm:spPr/>
      <dgm:t>
        <a:bodyPr/>
        <a:lstStyle/>
        <a:p>
          <a:endParaRPr lang="en-US"/>
        </a:p>
      </dgm:t>
    </dgm:pt>
    <dgm:pt modelId="{CA469937-F7D4-3A49-AEC5-5083AF0F8709}" type="sibTrans" cxnId="{F5C0D888-B6BE-6149-A10E-0501E2320550}">
      <dgm:prSet/>
      <dgm:spPr/>
      <dgm:t>
        <a:bodyPr/>
        <a:lstStyle/>
        <a:p>
          <a:endParaRPr lang="en-US"/>
        </a:p>
      </dgm:t>
    </dgm:pt>
    <dgm:pt modelId="{A3C391DB-D499-5647-B5A4-7410B3FD28EA}">
      <dgm:prSet phldrT="[Text]" custT="1"/>
      <dgm:spPr>
        <a:solidFill>
          <a:schemeClr val="bg1">
            <a:lumMod val="95000"/>
            <a:alpha val="90000"/>
          </a:schemeClr>
        </a:solidFill>
        <a:ln w="50800">
          <a:solidFill>
            <a:schemeClr val="accent3">
              <a:lumMod val="50000"/>
            </a:schemeClr>
          </a:solidFill>
        </a:ln>
      </dgm:spPr>
      <dgm:t>
        <a:bodyPr/>
        <a:lstStyle/>
        <a:p>
          <a:r>
            <a:rPr lang="en-US" sz="1800" dirty="0" smtClean="0"/>
            <a:t>Network not interference limited when adding one RF chain per user</a:t>
          </a:r>
          <a:endParaRPr lang="en-US" sz="1800" dirty="0"/>
        </a:p>
      </dgm:t>
    </dgm:pt>
    <dgm:pt modelId="{1E3114D4-2F91-6343-A53C-6BC8C970375F}" type="parTrans" cxnId="{8ACC99F6-687C-9C41-B04D-9A9D17D8AFE6}">
      <dgm:prSet/>
      <dgm:spPr>
        <a:ln w="50800">
          <a:solidFill>
            <a:schemeClr val="accent3">
              <a:lumMod val="60000"/>
              <a:lumOff val="40000"/>
            </a:schemeClr>
          </a:solidFill>
        </a:ln>
      </dgm:spPr>
      <dgm:t>
        <a:bodyPr/>
        <a:lstStyle/>
        <a:p>
          <a:endParaRPr lang="en-US">
            <a:solidFill>
              <a:schemeClr val="accent2">
                <a:lumMod val="50000"/>
              </a:schemeClr>
            </a:solidFill>
          </a:endParaRPr>
        </a:p>
      </dgm:t>
    </dgm:pt>
    <dgm:pt modelId="{59DA8BF3-0AEC-0749-861F-08EFA8E2D275}" type="sibTrans" cxnId="{8ACC99F6-687C-9C41-B04D-9A9D17D8AFE6}">
      <dgm:prSet/>
      <dgm:spPr/>
      <dgm:t>
        <a:bodyPr/>
        <a:lstStyle/>
        <a:p>
          <a:endParaRPr lang="en-US"/>
        </a:p>
      </dgm:t>
    </dgm:pt>
    <dgm:pt modelId="{A6B5EA1C-2D61-9E4C-8D68-70161A880E76}">
      <dgm:prSet phldrT="[Text]"/>
      <dgm:spPr>
        <a:solidFill>
          <a:schemeClr val="bg1">
            <a:lumMod val="95000"/>
            <a:alpha val="90000"/>
          </a:schemeClr>
        </a:solidFill>
        <a:ln w="50800">
          <a:solidFill>
            <a:schemeClr val="accent3">
              <a:lumMod val="50000"/>
            </a:schemeClr>
          </a:solidFill>
        </a:ln>
      </dgm:spPr>
      <dgm:t>
        <a:bodyPr/>
        <a:lstStyle/>
        <a:p>
          <a:r>
            <a:rPr lang="en-US" dirty="0" err="1" smtClean="0"/>
            <a:t>mmWave</a:t>
          </a:r>
          <a:r>
            <a:rPr lang="en-US" dirty="0" smtClean="0"/>
            <a:t> promising for swarms</a:t>
          </a:r>
          <a:endParaRPr lang="en-US" dirty="0"/>
        </a:p>
      </dgm:t>
    </dgm:pt>
    <dgm:pt modelId="{9F31E4DE-C8B7-8048-A62F-D925D286481D}" type="parTrans" cxnId="{6E745F22-A6E9-3F46-B53F-0A4CE067C032}">
      <dgm:prSet/>
      <dgm:spPr>
        <a:ln w="50800">
          <a:solidFill>
            <a:schemeClr val="accent3">
              <a:lumMod val="60000"/>
              <a:lumOff val="40000"/>
            </a:schemeClr>
          </a:solidFill>
        </a:ln>
      </dgm:spPr>
      <dgm:t>
        <a:bodyPr/>
        <a:lstStyle/>
        <a:p>
          <a:endParaRPr lang="en-US">
            <a:solidFill>
              <a:schemeClr val="accent2">
                <a:lumMod val="50000"/>
              </a:schemeClr>
            </a:solidFill>
          </a:endParaRPr>
        </a:p>
      </dgm:t>
    </dgm:pt>
    <dgm:pt modelId="{C3FF9ADA-2156-354F-B177-5732B62CA401}" type="sibTrans" cxnId="{6E745F22-A6E9-3F46-B53F-0A4CE067C032}">
      <dgm:prSet/>
      <dgm:spPr/>
      <dgm:t>
        <a:bodyPr/>
        <a:lstStyle/>
        <a:p>
          <a:endParaRPr lang="en-US"/>
        </a:p>
      </dgm:t>
    </dgm:pt>
    <dgm:pt modelId="{B4ADDE4A-4626-F84B-B66B-6D3AF801EEFD}" type="pres">
      <dgm:prSet presAssocID="{44A7D20E-39CE-2342-8294-0849032E1ABC}" presName="diagram" presStyleCnt="0">
        <dgm:presLayoutVars>
          <dgm:chPref val="1"/>
          <dgm:dir/>
          <dgm:animOne val="branch"/>
          <dgm:animLvl val="lvl"/>
          <dgm:resizeHandles/>
        </dgm:presLayoutVars>
      </dgm:prSet>
      <dgm:spPr/>
      <dgm:t>
        <a:bodyPr/>
        <a:lstStyle/>
        <a:p>
          <a:endParaRPr lang="en-US"/>
        </a:p>
      </dgm:t>
    </dgm:pt>
    <dgm:pt modelId="{652DDFCC-1041-5646-977E-1ACAD85EB015}" type="pres">
      <dgm:prSet presAssocID="{B965C3F1-5D33-4049-A470-5EB797D96734}" presName="root" presStyleCnt="0"/>
      <dgm:spPr/>
    </dgm:pt>
    <dgm:pt modelId="{F888AA40-2606-6D4B-8936-EF8EA0810790}" type="pres">
      <dgm:prSet presAssocID="{B965C3F1-5D33-4049-A470-5EB797D96734}" presName="rootComposite" presStyleCnt="0"/>
      <dgm:spPr/>
    </dgm:pt>
    <dgm:pt modelId="{7B2EDB89-4686-7749-BD67-F18AFFC71187}" type="pres">
      <dgm:prSet presAssocID="{B965C3F1-5D33-4049-A470-5EB797D96734}" presName="rootText" presStyleLbl="node1" presStyleIdx="0" presStyleCnt="1"/>
      <dgm:spPr/>
      <dgm:t>
        <a:bodyPr/>
        <a:lstStyle/>
        <a:p>
          <a:endParaRPr lang="en-US"/>
        </a:p>
      </dgm:t>
    </dgm:pt>
    <dgm:pt modelId="{0D9CB8D0-1E9C-AF4A-BE38-E283BD596B64}" type="pres">
      <dgm:prSet presAssocID="{B965C3F1-5D33-4049-A470-5EB797D96734}" presName="rootConnector" presStyleLbl="node1" presStyleIdx="0" presStyleCnt="1"/>
      <dgm:spPr/>
      <dgm:t>
        <a:bodyPr/>
        <a:lstStyle/>
        <a:p>
          <a:endParaRPr lang="en-US"/>
        </a:p>
      </dgm:t>
    </dgm:pt>
    <dgm:pt modelId="{C1D57F95-F7A7-0946-9E91-FFDC171F1C97}" type="pres">
      <dgm:prSet presAssocID="{B965C3F1-5D33-4049-A470-5EB797D96734}" presName="childShape" presStyleCnt="0"/>
      <dgm:spPr/>
    </dgm:pt>
    <dgm:pt modelId="{510A47EB-EC54-2945-A7CD-C5042C4F5D5B}" type="pres">
      <dgm:prSet presAssocID="{1E3114D4-2F91-6343-A53C-6BC8C970375F}" presName="Name13" presStyleLbl="parChTrans1D2" presStyleIdx="0" presStyleCnt="2"/>
      <dgm:spPr/>
      <dgm:t>
        <a:bodyPr/>
        <a:lstStyle/>
        <a:p>
          <a:endParaRPr lang="en-US"/>
        </a:p>
      </dgm:t>
    </dgm:pt>
    <dgm:pt modelId="{2B0EFF41-6395-4C48-BC23-53296D2ACB10}" type="pres">
      <dgm:prSet presAssocID="{A3C391DB-D499-5647-B5A4-7410B3FD28EA}" presName="childText" presStyleLbl="bgAcc1" presStyleIdx="0" presStyleCnt="2" custScaleX="101410" custScaleY="145261">
        <dgm:presLayoutVars>
          <dgm:bulletEnabled val="1"/>
        </dgm:presLayoutVars>
      </dgm:prSet>
      <dgm:spPr/>
      <dgm:t>
        <a:bodyPr/>
        <a:lstStyle/>
        <a:p>
          <a:endParaRPr lang="en-US"/>
        </a:p>
      </dgm:t>
    </dgm:pt>
    <dgm:pt modelId="{2A20443D-4700-384C-8708-3C80588E4773}" type="pres">
      <dgm:prSet presAssocID="{9F31E4DE-C8B7-8048-A62F-D925D286481D}" presName="Name13" presStyleLbl="parChTrans1D2" presStyleIdx="1" presStyleCnt="2"/>
      <dgm:spPr/>
      <dgm:t>
        <a:bodyPr/>
        <a:lstStyle/>
        <a:p>
          <a:endParaRPr lang="en-US"/>
        </a:p>
      </dgm:t>
    </dgm:pt>
    <dgm:pt modelId="{6663239B-6E84-0F45-B59E-0726E4852993}" type="pres">
      <dgm:prSet presAssocID="{A6B5EA1C-2D61-9E4C-8D68-70161A880E76}" presName="childText" presStyleLbl="bgAcc1" presStyleIdx="1" presStyleCnt="2">
        <dgm:presLayoutVars>
          <dgm:bulletEnabled val="1"/>
        </dgm:presLayoutVars>
      </dgm:prSet>
      <dgm:spPr/>
      <dgm:t>
        <a:bodyPr/>
        <a:lstStyle/>
        <a:p>
          <a:endParaRPr lang="en-US"/>
        </a:p>
      </dgm:t>
    </dgm:pt>
  </dgm:ptLst>
  <dgm:cxnLst>
    <dgm:cxn modelId="{DE206FBB-B8D0-CE43-AB46-9EC45B368B18}" type="presOf" srcId="{B965C3F1-5D33-4049-A470-5EB797D96734}" destId="{0D9CB8D0-1E9C-AF4A-BE38-E283BD596B64}" srcOrd="1" destOrd="0" presId="urn:microsoft.com/office/officeart/2005/8/layout/hierarchy3"/>
    <dgm:cxn modelId="{D1D97E66-A1EF-E24D-BA0F-22488D800F79}" type="presOf" srcId="{9F31E4DE-C8B7-8048-A62F-D925D286481D}" destId="{2A20443D-4700-384C-8708-3C80588E4773}" srcOrd="0" destOrd="0" presId="urn:microsoft.com/office/officeart/2005/8/layout/hierarchy3"/>
    <dgm:cxn modelId="{7E419241-D000-4D4A-BD1A-DE031EBC56E9}" type="presOf" srcId="{1E3114D4-2F91-6343-A53C-6BC8C970375F}" destId="{510A47EB-EC54-2945-A7CD-C5042C4F5D5B}" srcOrd="0" destOrd="0" presId="urn:microsoft.com/office/officeart/2005/8/layout/hierarchy3"/>
    <dgm:cxn modelId="{8ACC99F6-687C-9C41-B04D-9A9D17D8AFE6}" srcId="{B965C3F1-5D33-4049-A470-5EB797D96734}" destId="{A3C391DB-D499-5647-B5A4-7410B3FD28EA}" srcOrd="0" destOrd="0" parTransId="{1E3114D4-2F91-6343-A53C-6BC8C970375F}" sibTransId="{59DA8BF3-0AEC-0749-861F-08EFA8E2D275}"/>
    <dgm:cxn modelId="{77FF4E8A-CABA-644F-A33F-827E20BCC3C2}" type="presOf" srcId="{B965C3F1-5D33-4049-A470-5EB797D96734}" destId="{7B2EDB89-4686-7749-BD67-F18AFFC71187}" srcOrd="0" destOrd="0" presId="urn:microsoft.com/office/officeart/2005/8/layout/hierarchy3"/>
    <dgm:cxn modelId="{87A8A9BC-4618-6D45-9D21-154DF2DA7785}" type="presOf" srcId="{A3C391DB-D499-5647-B5A4-7410B3FD28EA}" destId="{2B0EFF41-6395-4C48-BC23-53296D2ACB10}" srcOrd="0" destOrd="0" presId="urn:microsoft.com/office/officeart/2005/8/layout/hierarchy3"/>
    <dgm:cxn modelId="{8CCE888D-CFF1-744C-8238-89E11DAAF23C}" type="presOf" srcId="{A6B5EA1C-2D61-9E4C-8D68-70161A880E76}" destId="{6663239B-6E84-0F45-B59E-0726E4852993}" srcOrd="0" destOrd="0" presId="urn:microsoft.com/office/officeart/2005/8/layout/hierarchy3"/>
    <dgm:cxn modelId="{6E745F22-A6E9-3F46-B53F-0A4CE067C032}" srcId="{B965C3F1-5D33-4049-A470-5EB797D96734}" destId="{A6B5EA1C-2D61-9E4C-8D68-70161A880E76}" srcOrd="1" destOrd="0" parTransId="{9F31E4DE-C8B7-8048-A62F-D925D286481D}" sibTransId="{C3FF9ADA-2156-354F-B177-5732B62CA401}"/>
    <dgm:cxn modelId="{4BB0431B-00AA-A445-87D4-93A4E9CCBEE7}" type="presOf" srcId="{44A7D20E-39CE-2342-8294-0849032E1ABC}" destId="{B4ADDE4A-4626-F84B-B66B-6D3AF801EEFD}" srcOrd="0" destOrd="0" presId="urn:microsoft.com/office/officeart/2005/8/layout/hierarchy3"/>
    <dgm:cxn modelId="{F5C0D888-B6BE-6149-A10E-0501E2320550}" srcId="{44A7D20E-39CE-2342-8294-0849032E1ABC}" destId="{B965C3F1-5D33-4049-A470-5EB797D96734}" srcOrd="0" destOrd="0" parTransId="{618E1AEC-9189-2443-AE3D-5BCDACE086F5}" sibTransId="{CA469937-F7D4-3A49-AEC5-5083AF0F8709}"/>
    <dgm:cxn modelId="{DF765640-9412-824E-9D9A-FE7F50DB1772}" type="presParOf" srcId="{B4ADDE4A-4626-F84B-B66B-6D3AF801EEFD}" destId="{652DDFCC-1041-5646-977E-1ACAD85EB015}" srcOrd="0" destOrd="0" presId="urn:microsoft.com/office/officeart/2005/8/layout/hierarchy3"/>
    <dgm:cxn modelId="{3D727606-95F5-4449-923F-DD8F7DF99A83}" type="presParOf" srcId="{652DDFCC-1041-5646-977E-1ACAD85EB015}" destId="{F888AA40-2606-6D4B-8936-EF8EA0810790}" srcOrd="0" destOrd="0" presId="urn:microsoft.com/office/officeart/2005/8/layout/hierarchy3"/>
    <dgm:cxn modelId="{072E6729-2F7E-CE4B-B4C1-2C6A68BFDBEF}" type="presParOf" srcId="{F888AA40-2606-6D4B-8936-EF8EA0810790}" destId="{7B2EDB89-4686-7749-BD67-F18AFFC71187}" srcOrd="0" destOrd="0" presId="urn:microsoft.com/office/officeart/2005/8/layout/hierarchy3"/>
    <dgm:cxn modelId="{246FA044-2102-B440-ABAB-3019125EAB0E}" type="presParOf" srcId="{F888AA40-2606-6D4B-8936-EF8EA0810790}" destId="{0D9CB8D0-1E9C-AF4A-BE38-E283BD596B64}" srcOrd="1" destOrd="0" presId="urn:microsoft.com/office/officeart/2005/8/layout/hierarchy3"/>
    <dgm:cxn modelId="{D6E9951F-C389-CF4C-9F92-07229868E2DC}" type="presParOf" srcId="{652DDFCC-1041-5646-977E-1ACAD85EB015}" destId="{C1D57F95-F7A7-0946-9E91-FFDC171F1C97}" srcOrd="1" destOrd="0" presId="urn:microsoft.com/office/officeart/2005/8/layout/hierarchy3"/>
    <dgm:cxn modelId="{F21ECA37-EF73-E449-B5D5-0CF31B84F769}" type="presParOf" srcId="{C1D57F95-F7A7-0946-9E91-FFDC171F1C97}" destId="{510A47EB-EC54-2945-A7CD-C5042C4F5D5B}" srcOrd="0" destOrd="0" presId="urn:microsoft.com/office/officeart/2005/8/layout/hierarchy3"/>
    <dgm:cxn modelId="{E6A6FD5B-FC1E-A14C-958C-FF43339BDCA0}" type="presParOf" srcId="{C1D57F95-F7A7-0946-9E91-FFDC171F1C97}" destId="{2B0EFF41-6395-4C48-BC23-53296D2ACB10}" srcOrd="1" destOrd="0" presId="urn:microsoft.com/office/officeart/2005/8/layout/hierarchy3"/>
    <dgm:cxn modelId="{69C8A027-4E72-524E-B84C-F6001CDF383E}" type="presParOf" srcId="{C1D57F95-F7A7-0946-9E91-FFDC171F1C97}" destId="{2A20443D-4700-384C-8708-3C80588E4773}" srcOrd="2" destOrd="0" presId="urn:microsoft.com/office/officeart/2005/8/layout/hierarchy3"/>
    <dgm:cxn modelId="{181A1CDB-9D42-BC40-9494-A86A8557FB6F}" type="presParOf" srcId="{C1D57F95-F7A7-0946-9E91-FFDC171F1C97}" destId="{6663239B-6E84-0F45-B59E-0726E4852993}"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EDB89-4686-7749-BD67-F18AFFC71187}">
      <dsp:nvSpPr>
        <dsp:cNvPr id="0" name=""/>
        <dsp:cNvSpPr/>
      </dsp:nvSpPr>
      <dsp:spPr>
        <a:xfrm>
          <a:off x="520234" y="2946"/>
          <a:ext cx="2057250" cy="1028625"/>
        </a:xfrm>
        <a:prstGeom prst="roundRect">
          <a:avLst>
            <a:gd name="adj" fmla="val 10000"/>
          </a:avLst>
        </a:prstGeom>
        <a:solidFill>
          <a:schemeClr val="accent3">
            <a:lumMod val="20000"/>
            <a:lumOff val="80000"/>
          </a:schemeClr>
        </a:solidFill>
        <a:ln w="5080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solidFill>
                <a:srgbClr val="000000"/>
              </a:solidFill>
            </a:rPr>
            <a:t>Rates tend to increase asymptotically </a:t>
          </a:r>
          <a:endParaRPr lang="en-US" sz="2100" kern="1200" dirty="0">
            <a:solidFill>
              <a:srgbClr val="000000"/>
            </a:solidFill>
          </a:endParaRPr>
        </a:p>
      </dsp:txBody>
      <dsp:txXfrm>
        <a:off x="550361" y="33073"/>
        <a:ext cx="1996996" cy="968371"/>
      </dsp:txXfrm>
    </dsp:sp>
    <dsp:sp modelId="{510A47EB-EC54-2945-A7CD-C5042C4F5D5B}">
      <dsp:nvSpPr>
        <dsp:cNvPr id="0" name=""/>
        <dsp:cNvSpPr/>
      </dsp:nvSpPr>
      <dsp:spPr>
        <a:xfrm>
          <a:off x="725959" y="1031572"/>
          <a:ext cx="205725" cy="1004251"/>
        </a:xfrm>
        <a:custGeom>
          <a:avLst/>
          <a:gdLst/>
          <a:ahLst/>
          <a:cxnLst/>
          <a:rect l="0" t="0" r="0" b="0"/>
          <a:pathLst>
            <a:path>
              <a:moveTo>
                <a:pt x="0" y="0"/>
              </a:moveTo>
              <a:lnTo>
                <a:pt x="0" y="1004251"/>
              </a:lnTo>
              <a:lnTo>
                <a:pt x="205725" y="1004251"/>
              </a:lnTo>
            </a:path>
          </a:pathLst>
        </a:custGeom>
        <a:noFill/>
        <a:ln w="50800" cap="flat" cmpd="sng" algn="ctr">
          <a:solidFill>
            <a:schemeClr val="accent3">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2B0EFF41-6395-4C48-BC23-53296D2ACB10}">
      <dsp:nvSpPr>
        <dsp:cNvPr id="0" name=""/>
        <dsp:cNvSpPr/>
      </dsp:nvSpPr>
      <dsp:spPr>
        <a:xfrm>
          <a:off x="931684" y="1288728"/>
          <a:ext cx="1669006" cy="1494191"/>
        </a:xfrm>
        <a:prstGeom prst="roundRect">
          <a:avLst>
            <a:gd name="adj" fmla="val 10000"/>
          </a:avLst>
        </a:prstGeom>
        <a:solidFill>
          <a:schemeClr val="bg1">
            <a:lumMod val="95000"/>
            <a:alpha val="90000"/>
          </a:schemeClr>
        </a:solidFill>
        <a:ln w="5080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Network not interference limited when adding one RF chain per user</a:t>
          </a:r>
          <a:endParaRPr lang="en-US" sz="1800" kern="1200" dirty="0"/>
        </a:p>
      </dsp:txBody>
      <dsp:txXfrm>
        <a:off x="975447" y="1332491"/>
        <a:ext cx="1581480" cy="1406665"/>
      </dsp:txXfrm>
    </dsp:sp>
    <dsp:sp modelId="{2A20443D-4700-384C-8708-3C80588E4773}">
      <dsp:nvSpPr>
        <dsp:cNvPr id="0" name=""/>
        <dsp:cNvSpPr/>
      </dsp:nvSpPr>
      <dsp:spPr>
        <a:xfrm>
          <a:off x="725959" y="1031572"/>
          <a:ext cx="205725" cy="2522816"/>
        </a:xfrm>
        <a:custGeom>
          <a:avLst/>
          <a:gdLst/>
          <a:ahLst/>
          <a:cxnLst/>
          <a:rect l="0" t="0" r="0" b="0"/>
          <a:pathLst>
            <a:path>
              <a:moveTo>
                <a:pt x="0" y="0"/>
              </a:moveTo>
              <a:lnTo>
                <a:pt x="0" y="2522816"/>
              </a:lnTo>
              <a:lnTo>
                <a:pt x="205725" y="2522816"/>
              </a:lnTo>
            </a:path>
          </a:pathLst>
        </a:custGeom>
        <a:noFill/>
        <a:ln w="50800" cap="flat" cmpd="sng" algn="ctr">
          <a:solidFill>
            <a:schemeClr val="accent3">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6663239B-6E84-0F45-B59E-0726E4852993}">
      <dsp:nvSpPr>
        <dsp:cNvPr id="0" name=""/>
        <dsp:cNvSpPr/>
      </dsp:nvSpPr>
      <dsp:spPr>
        <a:xfrm>
          <a:off x="931684" y="3040075"/>
          <a:ext cx="1645800" cy="1028625"/>
        </a:xfrm>
        <a:prstGeom prst="roundRect">
          <a:avLst>
            <a:gd name="adj" fmla="val 10000"/>
          </a:avLst>
        </a:prstGeom>
        <a:solidFill>
          <a:schemeClr val="bg1">
            <a:lumMod val="95000"/>
            <a:alpha val="90000"/>
          </a:schemeClr>
        </a:solidFill>
        <a:ln w="50800"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err="1" smtClean="0"/>
            <a:t>mmWave</a:t>
          </a:r>
          <a:r>
            <a:rPr lang="en-US" sz="2100" kern="1200" dirty="0" smtClean="0"/>
            <a:t> promising for swarms</a:t>
          </a:r>
          <a:endParaRPr lang="en-US" sz="2100" kern="1200" dirty="0"/>
        </a:p>
      </dsp:txBody>
      <dsp:txXfrm>
        <a:off x="961811" y="3070202"/>
        <a:ext cx="1585546" cy="9683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D79489D5-1158-4F5B-A775-6CC2423532E3}" type="datetimeFigureOut">
              <a:rPr lang="en-US" smtClean="0"/>
              <a:pPr/>
              <a:t>3/28/19</a:t>
            </a:fld>
            <a:endParaRPr lang="en-US"/>
          </a:p>
        </p:txBody>
      </p:sp>
      <p:sp>
        <p:nvSpPr>
          <p:cNvPr id="4" name="3 Marcador de pie de página"/>
          <p:cNvSpPr>
            <a:spLocks noGrp="1"/>
          </p:cNvSpPr>
          <p:nvPr>
            <p:ph type="ftr" sz="quarter" idx="2"/>
          </p:nvPr>
        </p:nvSpPr>
        <p:spPr>
          <a:xfrm>
            <a:off x="0" y="8847138"/>
            <a:ext cx="2971800" cy="465137"/>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847138"/>
            <a:ext cx="2971800" cy="465137"/>
          </a:xfrm>
          <a:prstGeom prst="rect">
            <a:avLst/>
          </a:prstGeom>
        </p:spPr>
        <p:txBody>
          <a:bodyPr vert="horz" lIns="91440" tIns="45720" rIns="91440" bIns="45720" rtlCol="0" anchor="b"/>
          <a:lstStyle>
            <a:lvl1pPr algn="r">
              <a:defRPr sz="1200"/>
            </a:lvl1pPr>
          </a:lstStyle>
          <a:p>
            <a:fld id="{60FE4C04-A05F-4069-9FF0-7F0591E5F6BC}" type="slidenum">
              <a:rPr lang="en-US" smtClean="0"/>
              <a:pPr/>
              <a:t>‹#›</a:t>
            </a:fld>
            <a:endParaRPr lang="en-US"/>
          </a:p>
        </p:txBody>
      </p:sp>
    </p:spTree>
    <p:extLst>
      <p:ext uri="{BB962C8B-B14F-4D97-AF65-F5344CB8AC3E}">
        <p14:creationId xmlns:p14="http://schemas.microsoft.com/office/powerpoint/2010/main" val="3353885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3/28/19</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27025" y="700088"/>
            <a:ext cx="6203950" cy="3490912"/>
          </a:xfrm>
        </p:spPr>
      </p:sp>
      <p:sp>
        <p:nvSpPr>
          <p:cNvPr id="3" name="Marcador de nota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I’m Travis Cuvelier, I’m a graduate student with the Wireless Networking and Communication Group at the University of Texas at Austin. I’ll be presenting a joint work with my advisor, Prof. Robert Heath Jr., on millimeter wave </a:t>
            </a:r>
            <a:r>
              <a:rPr lang="en-US" baseline="0" dirty="0" err="1" smtClean="0"/>
              <a:t>mulituser</a:t>
            </a:r>
            <a:r>
              <a:rPr lang="en-US" baseline="0" dirty="0" smtClean="0"/>
              <a:t> MIMO for aerial networks. </a:t>
            </a:r>
          </a:p>
          <a:p>
            <a:endParaRPr lang="en-US" baseline="0" dirty="0" smtClean="0"/>
          </a:p>
        </p:txBody>
      </p:sp>
      <p:sp>
        <p:nvSpPr>
          <p:cNvPr id="4" name="Marcador de número de diapositiva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780529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a:t>
            </a:r>
            <a:r>
              <a:rPr lang="en-US" baseline="0" dirty="0" smtClean="0"/>
              <a:t>t to give you a quick rundown, I think that one of the main </a:t>
            </a:r>
            <a:r>
              <a:rPr lang="en-US" baseline="0" dirty="0" err="1" smtClean="0"/>
              <a:t>contribtions</a:t>
            </a:r>
            <a:r>
              <a:rPr lang="en-US" baseline="0" dirty="0" smtClean="0"/>
              <a:t> of this model is to accurately account for the mutual coupling </a:t>
            </a:r>
            <a:r>
              <a:rPr lang="en-US" baseline="0" dirty="0" err="1" smtClean="0"/>
              <a:t>beteween</a:t>
            </a:r>
            <a:r>
              <a:rPr lang="en-US" baseline="0" dirty="0" smtClean="0"/>
              <a:t> closely spaced antenna elements, which is more </a:t>
            </a:r>
            <a:r>
              <a:rPr lang="en-US" baseline="0" dirty="0" err="1" smtClean="0"/>
              <a:t>preminent</a:t>
            </a:r>
            <a:r>
              <a:rPr lang="en-US" baseline="0" dirty="0" smtClean="0"/>
              <a:t> in line-of-sight communication with UPAs than, for instance in multipath communication with ULAs. The other main contribution is an accurate accounting of atmospheric effects- it turns out that weather effects both the received signal and noise powers. </a:t>
            </a:r>
            <a:endParaRPr lang="en-US" dirty="0" smtClean="0"/>
          </a:p>
          <a:p>
            <a:endParaRPr lang="en-US" dirty="0" smtClean="0"/>
          </a:p>
          <a:p>
            <a:endParaRPr lang="en-US" dirty="0" smtClean="0"/>
          </a:p>
          <a:p>
            <a:endParaRPr lang="en-US" dirty="0" smtClean="0"/>
          </a:p>
          <a:p>
            <a:endParaRPr lang="en-US" dirty="0" smtClean="0"/>
          </a:p>
          <a:p>
            <a:r>
              <a:rPr lang="en-US" dirty="0" smtClean="0"/>
              <a:t>So you know I’ve already mentioned</a:t>
            </a:r>
            <a:r>
              <a:rPr lang="en-US" baseline="0" dirty="0" smtClean="0"/>
              <a:t> that I assumed LOS communication, and obviously, in a sense, an LOS model is the arguably the complicated channel one could have. Like a good engineers we worked hard to make this one more complicated. The key </a:t>
            </a:r>
            <a:r>
              <a:rPr lang="en-US" baseline="0" dirty="0" err="1" smtClean="0"/>
              <a:t>contrions</a:t>
            </a:r>
            <a:r>
              <a:rPr lang="en-US" baseline="0" dirty="0" smtClean="0"/>
              <a:t>, as I see them, of our channel model is that it accounts for mutual coupling between closely </a:t>
            </a:r>
            <a:r>
              <a:rPr lang="en-US" baseline="0" dirty="0" err="1" smtClean="0"/>
              <a:t>spaibutced</a:t>
            </a:r>
            <a:r>
              <a:rPr lang="en-US" baseline="0" dirty="0" smtClean="0"/>
              <a:t> antennas, and includes an accurate accounting of atmospheric attenuation effects. </a:t>
            </a:r>
          </a:p>
          <a:p>
            <a:endParaRPr lang="en-US" baseline="0" dirty="0" smtClean="0"/>
          </a:p>
          <a:p>
            <a:r>
              <a:rPr lang="en-US" baseline="0" dirty="0" smtClean="0"/>
              <a:t>Mutual coupling is essentially present in any realizable ULA or UPA. In the standard </a:t>
            </a:r>
            <a:r>
              <a:rPr lang="en-US" baseline="0" dirty="0" err="1" smtClean="0"/>
              <a:t>mimo</a:t>
            </a:r>
            <a:r>
              <a:rPr lang="en-US" baseline="0" dirty="0" smtClean="0"/>
              <a:t> model, that is to say y =  a matrix </a:t>
            </a:r>
            <a:r>
              <a:rPr lang="en-US" baseline="0" dirty="0" err="1" smtClean="0"/>
              <a:t>Hx</a:t>
            </a:r>
            <a:r>
              <a:rPr lang="en-US" baseline="0" dirty="0" smtClean="0"/>
              <a:t> + noise, this coupling is neglected. I think the inspiration for this is because if you have a uniform linear array of critically spaced (</a:t>
            </a:r>
            <a:r>
              <a:rPr lang="en-US" baseline="0" dirty="0" err="1" smtClean="0"/>
              <a:t>ie</a:t>
            </a:r>
            <a:r>
              <a:rPr lang="en-US" baseline="0" dirty="0" smtClean="0"/>
              <a:t> lambda/2) isotropic radiators, there is no coupling. When the elements are not isotropic is when you get coupling. In a UPA, however, there is coupling even in the isotropic case. The main reason is that elements that are diagonal from one another have a separation that isn’t an integer number of half wavelengths, as you can see in the figure on your left. Again, since the elements aren’t isotropic, there’s even more coupling. In line-of-sight communication, this coupling plays a preeminent role in signal propagation, especially when using UPAs.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idea of including this coupling in a channel model isn’t new- in 2010 </a:t>
            </a:r>
            <a:r>
              <a:rPr lang="en-US" baseline="0" dirty="0" err="1" smtClean="0"/>
              <a:t>Ivrlac</a:t>
            </a:r>
            <a:r>
              <a:rPr lang="en-US" baseline="0" dirty="0" smtClean="0"/>
              <a:t> and </a:t>
            </a:r>
            <a:r>
              <a:rPr lang="en-US" baseline="0" dirty="0" err="1" smtClean="0"/>
              <a:t>Nossek</a:t>
            </a:r>
            <a:r>
              <a:rPr lang="en-US" baseline="0" dirty="0" smtClean="0"/>
              <a:t> published the article on the screen “towards a circuit theory of communication” where they account for this coupling in terms of circuit parameters. I am bad at circuits and am marginally better when it comes to antenna theory- our model obtains results analogous to those in their paper but is cast in terms of antenna parameters, namely the gain pattern, that are relatively easy to compute.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r>
              <a:rPr lang="en-US" baseline="0" dirty="0" smtClean="0"/>
              <a:t>In terms of atmospheric attenuation, its notable that oxygen, nitrogen, and water vapor absorb millimeter wave radiation. Oxygen </a:t>
            </a:r>
            <a:r>
              <a:rPr lang="en-US" baseline="0" dirty="0" err="1" smtClean="0"/>
              <a:t>absorbtion</a:t>
            </a:r>
            <a:r>
              <a:rPr lang="en-US" baseline="0" dirty="0" smtClean="0"/>
              <a:t> is what causes the high path loss at 60 GHz. Furthermore, there is </a:t>
            </a:r>
            <a:r>
              <a:rPr lang="en-US" baseline="0" dirty="0" err="1" smtClean="0"/>
              <a:t>absorbtion</a:t>
            </a:r>
            <a:r>
              <a:rPr lang="en-US" baseline="0" dirty="0" smtClean="0"/>
              <a:t> and scattering from hydrometeors such as suspended liquid water in clouds as well as precipitation. As it turns out, since things that absorb the radiation incoherently re-radiate it, the </a:t>
            </a:r>
            <a:r>
              <a:rPr lang="en-US" baseline="0" dirty="0" err="1" smtClean="0"/>
              <a:t>absorbtion</a:t>
            </a:r>
            <a:r>
              <a:rPr lang="en-US" baseline="0" dirty="0" smtClean="0"/>
              <a:t> processes contribute to the receiver noise. We account for both of these effects.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532236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think</a:t>
            </a:r>
            <a:r>
              <a:rPr lang="en-US" baseline="0" dirty="0" smtClean="0"/>
              <a:t> I’m going to do is derive a digital channel from a single UE to a single AP subarray (that is to say, the signal that arrives on a single RF chain at the AP). The equation itself is pretty self explanatory, but what’s important to note is that we’re going to decompose the scalar channel h into large and small scale terms. Alpha, the large scale term, is going to capture power transfer, and the e to the j Beta term will account for the phase.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11</a:t>
            </a:fld>
            <a:endParaRPr lang="en-US"/>
          </a:p>
        </p:txBody>
      </p:sp>
    </p:spTree>
    <p:extLst>
      <p:ext uri="{BB962C8B-B14F-4D97-AF65-F5344CB8AC3E}">
        <p14:creationId xmlns:p14="http://schemas.microsoft.com/office/powerpoint/2010/main" val="24659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this is going to focus on deriving alpha, the large scale term, which is where the mutual coupling and atmospheric stuff comes in. I’ll actually just quickly mention the small scale stuff first. Essentially, I claim that you can pretty much assume beta to be a uniformly random phase, and its reasonable  to assume that the phases we receive on different subarrays are independent, so long as the subarrays aren’t placed too close together. This is pretty much due to the fact that aircraft are pretty mobile with respect to the millimeter scale wavelength, you can see in the figure in the blue box that those two path lengths are quite different, and you could imagine that if the aircraft were to tilt, vibrate, or  move little bit, we’d get a different relationship. I’d be lying if I didn’t also say that this assumption was convenient. </a:t>
            </a:r>
          </a:p>
          <a:p>
            <a:endParaRPr lang="en-US" baseline="0" dirty="0" smtClean="0"/>
          </a:p>
          <a:p>
            <a:r>
              <a:rPr lang="en-US" baseline="0" dirty="0" smtClean="0"/>
              <a:t>Now let’s focus on the term alpha, and the unfortunate equation in the red box. That equation is well known and is called the “</a:t>
            </a:r>
            <a:r>
              <a:rPr lang="en-US" baseline="0" dirty="0" err="1" smtClean="0"/>
              <a:t>Friis</a:t>
            </a:r>
            <a:r>
              <a:rPr lang="en-US" baseline="0" dirty="0" smtClean="0"/>
              <a:t> free space propagation equation”. It </a:t>
            </a:r>
            <a:r>
              <a:rPr lang="en-US" baseline="0" dirty="0" err="1" smtClean="0"/>
              <a:t>caputres</a:t>
            </a:r>
            <a:r>
              <a:rPr lang="en-US" baseline="0" dirty="0" smtClean="0"/>
              <a:t> the the relationship between physically radiated power and received power for two antennas, or antenna arrays, in terms of the gain patterns of the transmitted and received system, the </a:t>
            </a:r>
            <a:r>
              <a:rPr lang="en-US" baseline="0" dirty="0" err="1" smtClean="0"/>
              <a:t>aperature</a:t>
            </a:r>
            <a:r>
              <a:rPr lang="en-US" baseline="0" dirty="0" smtClean="0"/>
              <a:t> (that’s the lambda squared term), and losses. </a:t>
            </a:r>
          </a:p>
          <a:p>
            <a:endParaRPr lang="en-US" baseline="0" dirty="0" smtClean="0"/>
          </a:p>
          <a:p>
            <a:r>
              <a:rPr lang="en-US" baseline="0" dirty="0" smtClean="0"/>
              <a:t>We’re going to look into those gain functions in another slide, but its notable that they’re functions of the communication bearings, and, in a phased array system, the beamforming weights. These gain patterns incorporate the effects of mutual coupling- this equation concisely and accurately captures the physics of LOS wireless power transfer </a:t>
            </a:r>
          </a:p>
          <a:p>
            <a:endParaRPr lang="en-US" baseline="0" dirty="0" smtClean="0"/>
          </a:p>
          <a:p>
            <a:r>
              <a:rPr lang="en-US" baseline="0" dirty="0" smtClean="0"/>
              <a:t>Losses are also a little different a </a:t>
            </a:r>
            <a:r>
              <a:rPr lang="en-US" baseline="0" dirty="0" err="1" smtClean="0"/>
              <a:t>mmWave</a:t>
            </a:r>
            <a:r>
              <a:rPr lang="en-US" baseline="0" dirty="0" smtClean="0"/>
              <a:t>. Typically we all </a:t>
            </a:r>
            <a:r>
              <a:rPr lang="en-US" baseline="0" dirty="0" err="1" smtClean="0"/>
              <a:t>rlearned</a:t>
            </a:r>
            <a:r>
              <a:rPr lang="en-US" baseline="0" dirty="0" smtClean="0"/>
              <a:t> to set that term L(r ) equal to 1/r^2, but at </a:t>
            </a:r>
            <a:r>
              <a:rPr lang="en-US" baseline="0" dirty="0" err="1" smtClean="0"/>
              <a:t>mmWave</a:t>
            </a:r>
            <a:r>
              <a:rPr lang="en-US" baseline="0" dirty="0" smtClean="0"/>
              <a:t> due to atmospheric effects that 1 over r squared is </a:t>
            </a:r>
            <a:r>
              <a:rPr lang="en-US" baseline="0" dirty="0" err="1" smtClean="0"/>
              <a:t>mutlipled</a:t>
            </a:r>
            <a:r>
              <a:rPr lang="en-US" baseline="0" dirty="0" smtClean="0"/>
              <a:t> by an additional exponential damping effect. </a:t>
            </a:r>
          </a:p>
          <a:p>
            <a:endParaRPr lang="en-US" baseline="0" dirty="0" smtClean="0"/>
          </a:p>
          <a:p>
            <a:r>
              <a:rPr lang="en-US" baseline="0" dirty="0" smtClean="0"/>
              <a:t>Now based on this </a:t>
            </a:r>
            <a:r>
              <a:rPr lang="en-US" baseline="0" dirty="0" err="1" smtClean="0"/>
              <a:t>frriis</a:t>
            </a:r>
            <a:r>
              <a:rPr lang="en-US" baseline="0" dirty="0" smtClean="0"/>
              <a:t> equation, we’re going to set alpha </a:t>
            </a:r>
            <a:r>
              <a:rPr lang="en-US" baseline="0" dirty="0" err="1" smtClean="0"/>
              <a:t>equat</a:t>
            </a:r>
            <a:endParaRPr lang="en-US" baseline="0" dirty="0" smtClean="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76874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So its pretty easy to extend this to </a:t>
            </a:r>
            <a:r>
              <a:rPr lang="en-US" sz="1200" kern="1200" dirty="0" err="1" smtClean="0">
                <a:solidFill>
                  <a:schemeClr val="tx1"/>
                </a:solidFill>
                <a:latin typeface="Calibri" pitchFamily="34" charset="0"/>
                <a:ea typeface="+mn-ea"/>
                <a:cs typeface="+mn-cs"/>
              </a:rPr>
              <a:t>mutliple</a:t>
            </a:r>
            <a:r>
              <a:rPr lang="en-US" sz="1200" kern="1200" dirty="0" smtClean="0">
                <a:solidFill>
                  <a:schemeClr val="tx1"/>
                </a:solidFill>
                <a:latin typeface="Calibri" pitchFamily="34" charset="0"/>
                <a:ea typeface="+mn-ea"/>
                <a:cs typeface="+mn-cs"/>
              </a:rPr>
              <a:t> users and multiple AP</a:t>
            </a:r>
            <a:r>
              <a:rPr lang="en-US" sz="1200" kern="1200" baseline="0" dirty="0" smtClean="0">
                <a:solidFill>
                  <a:schemeClr val="tx1"/>
                </a:solidFill>
                <a:latin typeface="Calibri" pitchFamily="34" charset="0"/>
                <a:ea typeface="+mn-ea"/>
                <a:cs typeface="+mn-cs"/>
              </a:rPr>
              <a:t> subarrays (RF chains) given the assumptions I already mentioned. I am going to mention one thing that looks innocuous though, and </a:t>
            </a:r>
            <a:r>
              <a:rPr lang="en-US" sz="1200" kern="1200" baseline="0" dirty="0" err="1" smtClean="0">
                <a:solidFill>
                  <a:schemeClr val="tx1"/>
                </a:solidFill>
                <a:latin typeface="Calibri" pitchFamily="34" charset="0"/>
                <a:ea typeface="+mn-ea"/>
                <a:cs typeface="+mn-cs"/>
              </a:rPr>
              <a:t>thats</a:t>
            </a:r>
            <a:r>
              <a:rPr lang="en-US" sz="1200" kern="1200" baseline="0" dirty="0" smtClean="0">
                <a:solidFill>
                  <a:schemeClr val="tx1"/>
                </a:solidFill>
                <a:latin typeface="Calibri" pitchFamily="34" charset="0"/>
                <a:ea typeface="+mn-ea"/>
                <a:cs typeface="+mn-cs"/>
              </a:rPr>
              <a:t> the fact that I </a:t>
            </a:r>
            <a:r>
              <a:rPr lang="en-US" sz="1200" kern="1200" baseline="0" dirty="0" err="1" smtClean="0">
                <a:solidFill>
                  <a:schemeClr val="tx1"/>
                </a:solidFill>
                <a:latin typeface="Calibri" pitchFamily="34" charset="0"/>
                <a:ea typeface="+mn-ea"/>
                <a:cs typeface="+mn-cs"/>
              </a:rPr>
              <a:t>assuemd</a:t>
            </a:r>
            <a:r>
              <a:rPr lang="en-US" sz="1200" kern="1200" baseline="0" dirty="0" smtClean="0">
                <a:solidFill>
                  <a:schemeClr val="tx1"/>
                </a:solidFill>
                <a:latin typeface="Calibri" pitchFamily="34" charset="0"/>
                <a:ea typeface="+mn-ea"/>
                <a:cs typeface="+mn-cs"/>
              </a:rPr>
              <a:t> the noise to be </a:t>
            </a:r>
            <a:r>
              <a:rPr lang="en-US" sz="1200" kern="1200" baseline="0" dirty="0" err="1" smtClean="0">
                <a:solidFill>
                  <a:schemeClr val="tx1"/>
                </a:solidFill>
                <a:latin typeface="Calibri" pitchFamily="34" charset="0"/>
                <a:ea typeface="+mn-ea"/>
                <a:cs typeface="+mn-cs"/>
              </a:rPr>
              <a:t>spatitally</a:t>
            </a:r>
            <a:r>
              <a:rPr lang="en-US" sz="1200" kern="1200" baseline="0" dirty="0" smtClean="0">
                <a:solidFill>
                  <a:schemeClr val="tx1"/>
                </a:solidFill>
                <a:latin typeface="Calibri" pitchFamily="34" charset="0"/>
                <a:ea typeface="+mn-ea"/>
                <a:cs typeface="+mn-cs"/>
              </a:rPr>
              <a:t> white. This ignores coupling between elements on different subarrays. This is an approximation, however it could be quite accurate depending on subarray placement.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13</a:t>
            </a:fld>
            <a:endParaRPr lang="en-US"/>
          </a:p>
        </p:txBody>
      </p:sp>
    </p:spTree>
    <p:extLst>
      <p:ext uri="{BB962C8B-B14F-4D97-AF65-F5344CB8AC3E}">
        <p14:creationId xmlns:p14="http://schemas.microsoft.com/office/powerpoint/2010/main" val="140312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channel model I just mentioned lends itself</a:t>
            </a:r>
            <a:r>
              <a:rPr lang="en-US" baseline="0" dirty="0" smtClean="0"/>
              <a:t> to a pretty intuitive heuristic beamforming strategy. Remember my ”digital channel” is a function of my analog BF weights. Essentially, I try to choose these weights to maximize the magnitude of the diagonal elements of that matrix I showed you. The users all maximize their gain patterns in the direction of the access point. Each user is associated with a particular subarray (remember 1 subarray per user), and that subarray similarly maximizes its gain in the direction of the associated user. Of course, to do this maximization, the users need to know where the AP is, and the AP needs to know where the users are in angle space. Other than that, the maximization is just a </a:t>
            </a:r>
            <a:r>
              <a:rPr lang="en-US" baseline="0" dirty="0" err="1" smtClean="0"/>
              <a:t>rayleigh</a:t>
            </a:r>
            <a:r>
              <a:rPr lang="en-US" baseline="0" dirty="0" smtClean="0"/>
              <a:t> quotient problem that’s easy to solve. After doing this analog beamforming, we can do whatever digital beamforming we want across the RF chains- I show results for MMSE and essentially not doing any digital beamforming at all.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14</a:t>
            </a:fld>
            <a:endParaRPr lang="en-US"/>
          </a:p>
        </p:txBody>
      </p:sp>
    </p:spTree>
    <p:extLst>
      <p:ext uri="{BB962C8B-B14F-4D97-AF65-F5344CB8AC3E}">
        <p14:creationId xmlns:p14="http://schemas.microsoft.com/office/powerpoint/2010/main" val="70137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78405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remember that the term</a:t>
            </a:r>
            <a:r>
              <a:rPr lang="en-US" baseline="0" dirty="0" smtClean="0"/>
              <a:t> describing </a:t>
            </a:r>
            <a:r>
              <a:rPr lang="en-US" baseline="0" dirty="0" err="1" smtClean="0"/>
              <a:t>mmWave</a:t>
            </a:r>
            <a:r>
              <a:rPr lang="en-US" baseline="0" dirty="0" smtClean="0"/>
              <a:t> power loss with distance is the one in the blue box. It turns out that gamma, the specific attenuation parameter, can pretty </a:t>
            </a:r>
            <a:r>
              <a:rPr lang="en-US" baseline="0" dirty="0" err="1" smtClean="0"/>
              <a:t>mcuh</a:t>
            </a:r>
            <a:r>
              <a:rPr lang="en-US" baseline="0" dirty="0" smtClean="0"/>
              <a:t> be decomposed into contributions from three different processes- namely </a:t>
            </a:r>
            <a:r>
              <a:rPr lang="en-US" baseline="0" dirty="0" err="1" smtClean="0"/>
              <a:t>gasous</a:t>
            </a:r>
            <a:r>
              <a:rPr lang="en-US" baseline="0" dirty="0" smtClean="0"/>
              <a:t> </a:t>
            </a:r>
            <a:r>
              <a:rPr lang="en-US" baseline="0" dirty="0" err="1" smtClean="0"/>
              <a:t>absorbtion</a:t>
            </a:r>
            <a:r>
              <a:rPr lang="en-US" baseline="0" dirty="0" smtClean="0"/>
              <a:t> (that’s diatomic oxygen, water vapor, ozone and </a:t>
            </a:r>
            <a:r>
              <a:rPr lang="en-US" baseline="0" dirty="0" err="1" smtClean="0"/>
              <a:t>nitrogyn</a:t>
            </a:r>
            <a:r>
              <a:rPr lang="en-US" baseline="0" dirty="0" smtClean="0"/>
              <a:t>), and </a:t>
            </a:r>
            <a:r>
              <a:rPr lang="en-US" baseline="0" dirty="0" err="1" smtClean="0"/>
              <a:t>absorbiton</a:t>
            </a:r>
            <a:r>
              <a:rPr lang="en-US" baseline="0" dirty="0" smtClean="0"/>
              <a:t> and scattering from suspended liquid water (clouds and fog) and precipitation. This bar chart compares these losses with the standard free space path loss (proportional to lambda^2/r^2. I’ve assumed a heavy fog for the fog bar, and a violent downpour for the rain one. These atmospheric losses are exponential with distance, which means of course they catch up with you as you get far away. The chart on the left is for 1 km, and the right shows 10 km.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23383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Esoteric</a:t>
            </a:r>
            <a:r>
              <a:rPr lang="en-US" baseline="0" dirty="0" smtClean="0"/>
              <a:t> code available</a:t>
            </a:r>
            <a:r>
              <a:rPr lang="is-I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17</a:t>
            </a:fld>
            <a:endParaRPr lang="en-US"/>
          </a:p>
        </p:txBody>
      </p:sp>
    </p:spTree>
    <p:extLst>
      <p:ext uri="{BB962C8B-B14F-4D97-AF65-F5344CB8AC3E}">
        <p14:creationId xmlns:p14="http://schemas.microsoft.com/office/powerpoint/2010/main" val="49091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I’ll</a:t>
            </a:r>
            <a:r>
              <a:rPr lang="en-US" baseline="0" dirty="0" smtClean="0"/>
              <a:t> be quick, but the last thing I want to mention is noise. Noise in </a:t>
            </a:r>
            <a:r>
              <a:rPr lang="en-US" baseline="0" dirty="0" err="1" smtClean="0"/>
              <a:t>recievers</a:t>
            </a:r>
            <a:r>
              <a:rPr lang="en-US" baseline="0" dirty="0" smtClean="0"/>
              <a:t> comes from sources internal to the </a:t>
            </a:r>
            <a:r>
              <a:rPr lang="en-US" baseline="0" dirty="0" err="1" smtClean="0"/>
              <a:t>reciever</a:t>
            </a:r>
            <a:r>
              <a:rPr lang="en-US" baseline="0" dirty="0" smtClean="0"/>
              <a:t> itself, as well as from external sources. It turns out that the same conditions that cause increased atmospheric attenuation increase the extrinsic noise. In </a:t>
            </a:r>
            <a:r>
              <a:rPr lang="en-US" baseline="0" dirty="0" err="1" smtClean="0"/>
              <a:t>mmWave</a:t>
            </a:r>
            <a:r>
              <a:rPr lang="en-US" baseline="0" dirty="0" smtClean="0"/>
              <a:t> aerial networks, LOS paths through the atmosphere make this even more relevant. </a:t>
            </a:r>
          </a:p>
          <a:p>
            <a:endParaRPr lang="en-US" baseline="0" dirty="0" smtClean="0"/>
          </a:p>
          <a:p>
            <a:r>
              <a:rPr lang="en-US" baseline="0" dirty="0" smtClean="0"/>
              <a:t>Now modeling this is actually kind of intense, in fact the noise variances actually depend on the beamforming. It is easy, though , to upper bound the extrinsic noise. We essentially consider the extrinsic noise to be equal to this upper bound (called the atmospheric mean </a:t>
            </a:r>
            <a:r>
              <a:rPr lang="en-US" baseline="0" dirty="0" err="1" smtClean="0"/>
              <a:t>radiaiting</a:t>
            </a:r>
            <a:r>
              <a:rPr lang="en-US" baseline="0" dirty="0" smtClean="0"/>
              <a:t> temperature) irrespective of the beamforming. This is most accurate at 60 GHz and when communication occurs along the horizontal.</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4463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19</a:t>
            </a:fld>
            <a:endParaRPr lang="en-US"/>
          </a:p>
        </p:txBody>
      </p:sp>
    </p:spTree>
    <p:extLst>
      <p:ext uri="{BB962C8B-B14F-4D97-AF65-F5344CB8AC3E}">
        <p14:creationId xmlns:p14="http://schemas.microsoft.com/office/powerpoint/2010/main" val="3366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I’ll to motivate aerial networks as an interesting and emerging domain for wireless communications. I’ll then move into the system model, which, to be honest, is really the main contribution of this paper. It includes what I claim is an accurate path loss model for A2A millimeter wave communication, taking into account atmospheric attenuation at </a:t>
            </a:r>
            <a:r>
              <a:rPr lang="en-US" baseline="0" dirty="0" err="1" smtClean="0"/>
              <a:t>mmWave</a:t>
            </a:r>
            <a:r>
              <a:rPr lang="en-US" baseline="0" dirty="0" smtClean="0"/>
              <a:t> frequencies as well as the mutual impedance of antenna arrays. Moving from there, I’ll present a stochastic geometry framework that we use to estimate achievable rates. I’ll conclude with these numerical results. I hope to show you that </a:t>
            </a:r>
            <a:r>
              <a:rPr lang="en-US" baseline="0" dirty="0" err="1" smtClean="0"/>
              <a:t>mmWave</a:t>
            </a:r>
            <a:r>
              <a:rPr lang="en-US" baseline="0" dirty="0" smtClean="0"/>
              <a:t> is a </a:t>
            </a:r>
            <a:r>
              <a:rPr lang="en-US" baseline="0" dirty="0" err="1" smtClean="0"/>
              <a:t>promiseing</a:t>
            </a:r>
            <a:r>
              <a:rPr lang="en-US" baseline="0" dirty="0" smtClean="0"/>
              <a:t> technology for delivering gigabit connectivity in next-gen aerial networks.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a:t>
            </a:fld>
            <a:endParaRPr lang="en-US"/>
          </a:p>
        </p:txBody>
      </p:sp>
    </p:spTree>
    <p:extLst>
      <p:ext uri="{BB962C8B-B14F-4D97-AF65-F5344CB8AC3E}">
        <p14:creationId xmlns:p14="http://schemas.microsoft.com/office/powerpoint/2010/main" val="51041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AP</a:t>
            </a:r>
            <a:r>
              <a:rPr lang="en-US" baseline="0" dirty="0" smtClean="0"/>
              <a:t> at origin. </a:t>
            </a:r>
            <a:r>
              <a:rPr lang="en-US" dirty="0" smtClean="0"/>
              <a:t>Uniform</a:t>
            </a:r>
            <a:r>
              <a:rPr lang="en-US" baseline="0" dirty="0" smtClean="0"/>
              <a:t> distribution of users, antenna arrays face along z axis facing one another.</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20</a:t>
            </a:fld>
            <a:endParaRPr lang="en-US"/>
          </a:p>
        </p:txBody>
      </p:sp>
    </p:spTree>
    <p:extLst>
      <p:ext uri="{BB962C8B-B14F-4D97-AF65-F5344CB8AC3E}">
        <p14:creationId xmlns:p14="http://schemas.microsoft.com/office/powerpoint/2010/main" val="1610556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21</a:t>
            </a:fld>
            <a:endParaRPr lang="en-US"/>
          </a:p>
        </p:txBody>
      </p:sp>
    </p:spTree>
    <p:extLst>
      <p:ext uri="{BB962C8B-B14F-4D97-AF65-F5344CB8AC3E}">
        <p14:creationId xmlns:p14="http://schemas.microsoft.com/office/powerpoint/2010/main" val="1879352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22</a:t>
            </a:fld>
            <a:endParaRPr lang="en-US"/>
          </a:p>
        </p:txBody>
      </p:sp>
    </p:spTree>
    <p:extLst>
      <p:ext uri="{BB962C8B-B14F-4D97-AF65-F5344CB8AC3E}">
        <p14:creationId xmlns:p14="http://schemas.microsoft.com/office/powerpoint/2010/main" val="132337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23</a:t>
            </a:fld>
            <a:endParaRPr lang="en-US"/>
          </a:p>
        </p:txBody>
      </p:sp>
    </p:spTree>
    <p:extLst>
      <p:ext uri="{BB962C8B-B14F-4D97-AF65-F5344CB8AC3E}">
        <p14:creationId xmlns:p14="http://schemas.microsoft.com/office/powerpoint/2010/main" val="89591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24</a:t>
            </a:fld>
            <a:endParaRPr lang="en-US"/>
          </a:p>
        </p:txBody>
      </p:sp>
    </p:spTree>
    <p:extLst>
      <p:ext uri="{BB962C8B-B14F-4D97-AF65-F5344CB8AC3E}">
        <p14:creationId xmlns:p14="http://schemas.microsoft.com/office/powerpoint/2010/main" val="42691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p>
          <a:p>
            <a:endParaRPr lang="en-US" sz="1200" kern="1200" dirty="0" smtClean="0">
              <a:solidFill>
                <a:schemeClr val="tx1"/>
              </a:solidFill>
              <a:latin typeface="Calibri" pitchFamily="34" charset="0"/>
              <a:ea typeface="+mn-ea"/>
              <a:cs typeface="+mn-cs"/>
            </a:endParaRPr>
          </a:p>
          <a:p>
            <a:endParaRPr lang="en-US" sz="1200" kern="1200" dirty="0" smtClean="0">
              <a:solidFill>
                <a:schemeClr val="tx1"/>
              </a:solidFill>
              <a:latin typeface="Calibri" pitchFamily="34" charset="0"/>
              <a:ea typeface="+mn-ea"/>
              <a:cs typeface="+mn-cs"/>
            </a:endParaRPr>
          </a:p>
          <a:p>
            <a:r>
              <a:rPr lang="en-US" sz="1200" kern="1200" dirty="0" smtClean="0">
                <a:solidFill>
                  <a:schemeClr val="tx1"/>
                </a:solidFill>
                <a:latin typeface="Calibri" pitchFamily="34" charset="0"/>
                <a:ea typeface="+mn-ea"/>
                <a:cs typeface="+mn-cs"/>
              </a:rPr>
              <a:t>A2A nets</a:t>
            </a:r>
            <a:r>
              <a:rPr lang="en-US" sz="1200" kern="1200" baseline="0" dirty="0" smtClean="0">
                <a:solidFill>
                  <a:schemeClr val="tx1"/>
                </a:solidFill>
                <a:latin typeface="Calibri" pitchFamily="34" charset="0"/>
                <a:ea typeface="+mn-ea"/>
                <a:cs typeface="+mn-cs"/>
              </a:rPr>
              <a:t> need high data rates of these applications- system model is different, we accounted for all this stuff, sky noise, features that make models different from </a:t>
            </a:r>
          </a:p>
          <a:p>
            <a:endParaRPr lang="en-US" sz="1200" kern="1200" baseline="0" dirty="0" smtClean="0">
              <a:solidFill>
                <a:schemeClr val="tx1"/>
              </a:solidFill>
              <a:latin typeface="Calibri" pitchFamily="34" charset="0"/>
              <a:ea typeface="+mn-ea"/>
              <a:cs typeface="+mn-cs"/>
            </a:endParaRPr>
          </a:p>
          <a:p>
            <a:r>
              <a:rPr lang="en-US" sz="1200" kern="1200" baseline="0" dirty="0" smtClean="0">
                <a:solidFill>
                  <a:schemeClr val="tx1"/>
                </a:solidFill>
                <a:latin typeface="Calibri" pitchFamily="34" charset="0"/>
                <a:ea typeface="+mn-ea"/>
                <a:cs typeface="+mn-cs"/>
              </a:rPr>
              <a:t>Promising for swarms, possibly for dense networks</a:t>
            </a:r>
            <a:r>
              <a:rPr lang="is-IS" sz="1200" kern="1200" baseline="0" dirty="0" smtClean="0">
                <a:solidFill>
                  <a:schemeClr val="tx1"/>
                </a:solidFill>
                <a:latin typeface="Calibri" pitchFamily="34" charset="0"/>
                <a:ea typeface="+mn-ea"/>
                <a:cs typeface="+mn-cs"/>
              </a:rPr>
              <a:t>… different research challenges ,  how network deployed mmWave only way for high rates </a:t>
            </a:r>
            <a:endParaRPr lang="en-US" sz="1200" kern="1200" baseline="0" dirty="0" smtClean="0">
              <a:solidFill>
                <a:schemeClr val="tx1"/>
              </a:solidFill>
              <a:latin typeface="Calibri" pitchFamily="34" charset="0"/>
              <a:ea typeface="+mn-ea"/>
              <a:cs typeface="+mn-cs"/>
            </a:endParaRPr>
          </a:p>
          <a:p>
            <a:endParaRPr lang="en-US" sz="1200" kern="1200" baseline="0" dirty="0" smtClean="0">
              <a:solidFill>
                <a:schemeClr val="tx1"/>
              </a:solidFill>
              <a:latin typeface="Calibri" pitchFamily="34" charset="0"/>
              <a:ea typeface="+mn-ea"/>
              <a:cs typeface="+mn-cs"/>
            </a:endParaRPr>
          </a:p>
          <a:p>
            <a:endParaRPr lang="en-US" sz="1200" kern="1200" baseline="0" dirty="0" smtClean="0">
              <a:solidFill>
                <a:schemeClr val="tx1"/>
              </a:solidFill>
              <a:latin typeface="Calibr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25</a:t>
            </a:fld>
            <a:endParaRPr lang="en-US"/>
          </a:p>
        </p:txBody>
      </p:sp>
    </p:spTree>
    <p:extLst>
      <p:ext uri="{BB962C8B-B14F-4D97-AF65-F5344CB8AC3E}">
        <p14:creationId xmlns:p14="http://schemas.microsoft.com/office/powerpoint/2010/main" val="84481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26</a:t>
            </a:fld>
            <a:endParaRPr lang="en-US"/>
          </a:p>
        </p:txBody>
      </p:sp>
    </p:spTree>
    <p:extLst>
      <p:ext uri="{BB962C8B-B14F-4D97-AF65-F5344CB8AC3E}">
        <p14:creationId xmlns:p14="http://schemas.microsoft.com/office/powerpoint/2010/main" val="19855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gain pattern is where we account for the mutual coupling</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27</a:t>
            </a:fld>
            <a:endParaRPr lang="en-US"/>
          </a:p>
        </p:txBody>
      </p:sp>
    </p:spTree>
    <p:extLst>
      <p:ext uri="{BB962C8B-B14F-4D97-AF65-F5344CB8AC3E}">
        <p14:creationId xmlns:p14="http://schemas.microsoft.com/office/powerpoint/2010/main" val="1365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we don’t model any temporal variation in what follows, it is worth noting that the coherence time is limited by the beam alignment itself [</a:t>
            </a:r>
            <a:r>
              <a:rPr lang="en-US" baseline="0" dirty="0" err="1" smtClean="0"/>
              <a:t>vutha</a:t>
            </a:r>
            <a:r>
              <a:rPr lang="en-US" baseline="0" dirty="0" smtClean="0"/>
              <a:t>]. You might think that with these small wavelengths and aircraft that move quickly, the coherence time might be too short.  This isn’t so. Let me share an extreme case. The </a:t>
            </a:r>
            <a:r>
              <a:rPr lang="en-US" baseline="0" dirty="0" err="1" smtClean="0"/>
              <a:t>crusing</a:t>
            </a:r>
            <a:r>
              <a:rPr lang="en-US" baseline="0" dirty="0" smtClean="0"/>
              <a:t> speed of a 777 is like 600 mph. The minimum coherence time would occur if two of these jets were traveling in opposite directions directly across from one another, and they were very close together (say 25 meters, which according to my pilot friend is not something that would happen). At 60 GHz, if I define the coherence time to be the point where the temporal correlation function drops to .9, using the model from [1] I get a coherence time that exceeds half a millisecond. That’s short, but if I had 2 GHz of bandwidth, I can use the channel a million times. </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28</a:t>
            </a:fld>
            <a:endParaRPr lang="en-US"/>
          </a:p>
        </p:txBody>
      </p:sp>
    </p:spTree>
    <p:extLst>
      <p:ext uri="{BB962C8B-B14F-4D97-AF65-F5344CB8AC3E}">
        <p14:creationId xmlns:p14="http://schemas.microsoft.com/office/powerpoint/2010/main" val="35067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29</a:t>
            </a:fld>
            <a:endParaRPr lang="en-US"/>
          </a:p>
        </p:txBody>
      </p:sp>
    </p:spTree>
    <p:extLst>
      <p:ext uri="{BB962C8B-B14F-4D97-AF65-F5344CB8AC3E}">
        <p14:creationId xmlns:p14="http://schemas.microsoft.com/office/powerpoint/2010/main" val="2025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a:t>
            </a:fld>
            <a:endParaRPr lang="en-US"/>
          </a:p>
        </p:txBody>
      </p:sp>
    </p:spTree>
    <p:extLst>
      <p:ext uri="{BB962C8B-B14F-4D97-AF65-F5344CB8AC3E}">
        <p14:creationId xmlns:p14="http://schemas.microsoft.com/office/powerpoint/2010/main" val="551104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Calibri" pitchFamily="34" charset="0"/>
                <a:ea typeface="+mn-ea"/>
                <a:cs typeface="+mn-cs"/>
              </a:rPr>
              <a:t>\</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{y}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{W^*y_{\text{dig}}}=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{W^*(H_{\text{UL}}</a:t>
            </a:r>
            <a:r>
              <a:rPr lang="en-US" sz="1200" kern="1200" dirty="0" err="1" smtClean="0">
                <a:solidFill>
                  <a:schemeClr val="tx1"/>
                </a:solidFill>
                <a:latin typeface="Calibri" pitchFamily="34" charset="0"/>
                <a:ea typeface="+mn-ea"/>
                <a:cs typeface="+mn-cs"/>
              </a:rPr>
              <a:t>s+n</a:t>
            </a:r>
            <a:r>
              <a:rPr lang="en-US" sz="1200" kern="1200" dirty="0" smtClean="0">
                <a:solidFill>
                  <a:schemeClr val="tx1"/>
                </a:solidFill>
                <a:latin typeface="Calibri" pitchFamily="34" charset="0"/>
                <a:ea typeface="+mn-ea"/>
                <a:cs typeface="+mn-cs"/>
              </a:rPr>
              <a:t>)} \text{ where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{W^*} =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{I}/\text{SNR} +\</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{H})^{-1}\</a:t>
            </a:r>
            <a:r>
              <a:rPr lang="en-US" sz="1200" kern="1200" dirty="0" err="1" smtClean="0">
                <a:solidFill>
                  <a:schemeClr val="tx1"/>
                </a:solidFill>
                <a:latin typeface="Calibri" pitchFamily="34" charset="0"/>
                <a:ea typeface="+mn-ea"/>
                <a:cs typeface="+mn-cs"/>
              </a:rPr>
              <a:t>mathbf</a:t>
            </a:r>
            <a:r>
              <a:rPr lang="en-US" sz="1200" kern="1200" dirty="0" smtClean="0">
                <a:solidFill>
                  <a:schemeClr val="tx1"/>
                </a:solidFill>
                <a:latin typeface="Calibri" pitchFamily="34" charset="0"/>
                <a:ea typeface="+mn-ea"/>
                <a:cs typeface="+mn-cs"/>
              </a:rPr>
              <a:t>{H}^*</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30</a:t>
            </a:fld>
            <a:endParaRPr lang="en-US"/>
          </a:p>
        </p:txBody>
      </p:sp>
    </p:spTree>
    <p:extLst>
      <p:ext uri="{BB962C8B-B14F-4D97-AF65-F5344CB8AC3E}">
        <p14:creationId xmlns:p14="http://schemas.microsoft.com/office/powerpoint/2010/main" val="440672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31</a:t>
            </a:fld>
            <a:endParaRPr lang="en-US"/>
          </a:p>
        </p:txBody>
      </p:sp>
    </p:spTree>
    <p:extLst>
      <p:ext uri="{BB962C8B-B14F-4D97-AF65-F5344CB8AC3E}">
        <p14:creationId xmlns:p14="http://schemas.microsoft.com/office/powerpoint/2010/main" val="38109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So I gues</a:t>
            </a:r>
            <a:r>
              <a:rPr lang="en-US" baseline="0" noProof="0" dirty="0" smtClean="0"/>
              <a:t>s maybe at this point it’s obvious that unmanned aerial vehicles/systems (UAVs) are an emerging technology with a with all the stuff you read online about Uber and Amazon delivering people and packages with drones. Enabling drones to communicate with one another, or with other aircraft, could open up a lot of opportunities in things like sensor fusion and distributed control, for instance in an aerial swarm. People have written about using UAVs to provide an temporary cellular coverage in the event of a disaster to users on the ground, and several have considered using air-to-air links as a wireless backhaul</a:t>
            </a:r>
            <a:r>
              <a:rPr lang="en-US" baseline="0" noProof="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noProof="0" smtClean="0"/>
              <a:t>References</a:t>
            </a:r>
            <a:r>
              <a:rPr lang="is-IS" baseline="0" noProof="0" smtClean="0"/>
              <a:t>…. </a:t>
            </a: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noProof="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noProof="0" dirty="0" smtClean="0"/>
              <a:t>So if you agree with me that engineering aerial networks with high data rates is a problem worth solving, the next question we have to ask is how to actually do the engineering. </a:t>
            </a: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4</a:t>
            </a:fld>
            <a:endParaRPr lang="en-US"/>
          </a:p>
        </p:txBody>
      </p:sp>
    </p:spTree>
    <p:extLst>
      <p:ext uri="{BB962C8B-B14F-4D97-AF65-F5344CB8AC3E}">
        <p14:creationId xmlns:p14="http://schemas.microsoft.com/office/powerpoint/2010/main" val="101783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At</a:t>
            </a:r>
            <a:r>
              <a:rPr lang="en-US" sz="1050" baseline="0" dirty="0" smtClean="0"/>
              <a:t> this point its probably not controversial to say that the spectrum below 6 GHz is crowded, and unfortunately limited bandwidth means limited data rates. Millimeter wave offers a large amount of available bandwidth, although it presents additional engineering challenges. Due to a shrinking aperture, the use of a large number of antennas is necessary. Millimeter wave is characterized by the use of narrow beams for communication, which can be beneficial from a physical layer security perspective but presents difficulties when trying to establish and track links. In aerial systems, since users will have 3 dimensions of freedom with respect to their position, 2-dimensional antenna arrays will be critical. Furthermore, and we’ll talk a little more about this later, while the RF and circuits people can build arrays with a lot of antennas, we can’t support as many RF chains  [[[Integration is difficult, as is the power loss]]]– so the beamforming is in general done in a two stage analog and digital process. </a:t>
            </a:r>
          </a:p>
          <a:p>
            <a:endParaRPr lang="en-US" sz="1050" baseline="0" dirty="0" smtClean="0"/>
          </a:p>
          <a:p>
            <a:r>
              <a:rPr lang="en-US" sz="1050" baseline="0" dirty="0" err="1" smtClean="0"/>
              <a:t>Anthat</a:t>
            </a:r>
            <a:r>
              <a:rPr lang="en-US" sz="1050" baseline="0" dirty="0" smtClean="0"/>
              <a:t> d so, to reiterate, the purpose of this talk is mostly to convince you these are problems worth solving- that is to say, I’ll try to make the case that millimeter wave is a promising technology for delivering gigabit connectivity in next generation aerial networks. </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24076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182746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assume a scenario where multiple airborne users communicate with a central aerial access point in a star network topology. All of my discussion today is going to be in the uplink scenario, that is to say communication from the aerial users to the access point (AP). In terms of the antenna configurations, as I mentioned before at millimeter wave we typically have less RF chains than antennas, so the beamforming is split into analog and digital parts. In a subarray based architecture like the one in the green box, each RF chain is connected to a subarray of antennas with analog beamforming.. Digital beamforming is performed across the signals for each chain. In our case, I’m going to assume that the access point has such a hybrid architecture, and that the number of subarrays is equal to the number of users being served. </a:t>
            </a:r>
          </a:p>
          <a:p>
            <a:endParaRPr lang="en-US" baseline="0" dirty="0" smtClean="0"/>
          </a:p>
          <a:p>
            <a:r>
              <a:rPr lang="en-US" baseline="0" dirty="0" smtClean="0"/>
              <a:t> The red box shows the architecture for the aerial users. The aerial users are assumed to be lower complexity, and to have only one RF chain and thus ONLY analog beamforming. </a:t>
            </a:r>
          </a:p>
          <a:p>
            <a:endParaRPr lang="en-US" baseline="0" dirty="0" smtClean="0"/>
          </a:p>
          <a:p>
            <a:r>
              <a:rPr lang="en-US" baseline="0" dirty="0" smtClean="0"/>
              <a:t>We assume the AP subarrays and UE arrays are uniform  planar arrays of patch elements, and that</a:t>
            </a:r>
            <a:r>
              <a:rPr lang="uk-UA" baseline="0" dirty="0" smtClean="0"/>
              <a:t>’</a:t>
            </a:r>
            <a:r>
              <a:rPr lang="en-US" baseline="0" dirty="0" smtClean="0"/>
              <a:t>s illustrated in the dashed box. Another assumption I’m going to make (probably the worst of my assumptions) is that the analog </a:t>
            </a:r>
            <a:r>
              <a:rPr lang="en-US" baseline="0" dirty="0" err="1" smtClean="0"/>
              <a:t>beamformers</a:t>
            </a:r>
            <a:r>
              <a:rPr lang="en-US" baseline="0" dirty="0" smtClean="0"/>
              <a:t> can vary both phase and magnitude with full precision. This is a very strong assumption, and could be relaxed in future work. This doesn’t impact the channel model, but plays a role in the beamforming and in the rate analysis.</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43923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been shown in the literature that for communication between aircraft,</a:t>
            </a:r>
            <a:r>
              <a:rPr lang="en-US" baseline="0" dirty="0" smtClean="0"/>
              <a:t> the non line of sight component diminishes with altitude. Given that we’re communicating with narrow beams at the relatively high </a:t>
            </a:r>
            <a:r>
              <a:rPr lang="en-US" baseline="0" dirty="0" err="1" smtClean="0"/>
              <a:t>mmWave</a:t>
            </a:r>
            <a:r>
              <a:rPr lang="en-US" baseline="0" dirty="0" smtClean="0"/>
              <a:t> frequencies, we expect the NLOS component to become very small at even lower altitudes. We assume that the network is at a high enough altitude (and frequency) such that the line-of-sight signal component dominates. Furthermore, we’ll assume perfect frame and carrier synchronization among the users. This allows us to extend our single path channel model to the broadband case.  We assume that the aircraft have limited acceleration over the coherence interval. For LOS communication at constant velocity, the effects of Doppler fall into the carrier frequency offset term, and thus by our prior assumption we assume they’ll be mitigated. </a:t>
            </a:r>
          </a:p>
          <a:p>
            <a:endParaRPr lang="en-US" baseline="0" dirty="0" smtClean="0"/>
          </a:p>
          <a:p>
            <a:r>
              <a:rPr lang="en-US" baseline="0" dirty="0" smtClean="0"/>
              <a:t>The last thing I’m going to assume is that the AP has side information and knows UEs angular bearing. Likewise, the UEs all know the angular location of the AP</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123069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9</a:t>
            </a:fld>
            <a:endParaRPr lang="en-US"/>
          </a:p>
        </p:txBody>
      </p:sp>
    </p:spTree>
    <p:extLst>
      <p:ext uri="{BB962C8B-B14F-4D97-AF65-F5344CB8AC3E}">
        <p14:creationId xmlns:p14="http://schemas.microsoft.com/office/powerpoint/2010/main" val="1748346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Imagen 7">
            <a:extLst>
              <a:ext uri="{FF2B5EF4-FFF2-40B4-BE49-F238E27FC236}">
                <a16:creationId xmlns="" xmlns:a16="http://schemas.microsoft.com/office/drawing/2014/main" id="{C25399C6-C2EB-314D-AECE-AC3345CFF196}"/>
              </a:ext>
            </a:extLst>
          </p:cNvPr>
          <p:cNvPicPr>
            <a:picLocks noChangeAspect="1"/>
          </p:cNvPicPr>
          <p:nvPr userDrawn="1"/>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l="13074" r="2870"/>
          <a:stretch/>
        </p:blipFill>
        <p:spPr>
          <a:xfrm>
            <a:off x="0" y="0"/>
            <a:ext cx="9180512" cy="5737820"/>
          </a:xfrm>
          <a:prstGeom prst="rect">
            <a:avLst/>
          </a:prstGeom>
        </p:spPr>
      </p:pic>
      <p:sp>
        <p:nvSpPr>
          <p:cNvPr id="2" name="Title 1"/>
          <p:cNvSpPr>
            <a:spLocks noGrp="1"/>
          </p:cNvSpPr>
          <p:nvPr>
            <p:ph type="ctrTitle"/>
          </p:nvPr>
        </p:nvSpPr>
        <p:spPr>
          <a:xfrm>
            <a:off x="665962" y="993008"/>
            <a:ext cx="7772400" cy="1650750"/>
          </a:xfrm>
        </p:spPr>
        <p:txBody>
          <a:bodyPr>
            <a:normAutofit/>
          </a:bodyPr>
          <a:lstStyle>
            <a:lvl1pPr>
              <a:defRPr sz="3600" b="1">
                <a:solidFill>
                  <a:srgbClr val="FFCC00"/>
                </a:solidFill>
                <a:latin typeface="Gill Sans MT" panose="020B0502020104020203" pitchFamily="34" charset="0"/>
              </a:defRPr>
            </a:lvl1pPr>
          </a:lstStyle>
          <a:p>
            <a:r>
              <a:rPr lang="en-US" noProof="0" dirty="0"/>
              <a:t>Click to edit Master title style</a:t>
            </a:r>
          </a:p>
        </p:txBody>
      </p:sp>
      <p:sp>
        <p:nvSpPr>
          <p:cNvPr id="3" name="Subtitle 2"/>
          <p:cNvSpPr>
            <a:spLocks noGrp="1"/>
          </p:cNvSpPr>
          <p:nvPr>
            <p:ph type="subTitle" idx="1" hasCustomPrompt="1"/>
          </p:nvPr>
        </p:nvSpPr>
        <p:spPr>
          <a:xfrm>
            <a:off x="685800" y="2914650"/>
            <a:ext cx="7772400" cy="1889348"/>
          </a:xfrm>
        </p:spPr>
        <p:txBody>
          <a:bodyPr>
            <a:normAutofit/>
          </a:bodyPr>
          <a:lstStyle>
            <a:lvl1pPr marL="0" indent="0" algn="l">
              <a:buNone/>
              <a:defRPr sz="2800">
                <a:solidFill>
                  <a:schemeClr val="bg1"/>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Master subtitle style</a:t>
            </a:r>
          </a:p>
        </p:txBody>
      </p:sp>
      <p:sp>
        <p:nvSpPr>
          <p:cNvPr id="5" name="Marcador de número de diapositiva 4"/>
          <p:cNvSpPr>
            <a:spLocks noGrp="1"/>
          </p:cNvSpPr>
          <p:nvPr>
            <p:ph type="sldNum" sz="quarter" idx="11"/>
          </p:nvPr>
        </p:nvSpPr>
        <p:spPr/>
        <p:txBody>
          <a:bodyPr/>
          <a:lstStyle/>
          <a:p>
            <a:fld id="{949800EB-BCE0-4F84-93C5-500DAB48EB57}" type="slidenum">
              <a:rPr lang="es-ES_tradnl" smtClean="0"/>
              <a:pPr/>
              <a:t>‹#›</a:t>
            </a:fld>
            <a:endParaRPr lang="es-ES_tradnl"/>
          </a:p>
        </p:txBody>
      </p:sp>
      <p:sp>
        <p:nvSpPr>
          <p:cNvPr id="9" name="Footer Placeholder 1"/>
          <p:cNvSpPr txBox="1">
            <a:spLocks/>
          </p:cNvSpPr>
          <p:nvPr userDrawn="1"/>
        </p:nvSpPr>
        <p:spPr>
          <a:xfrm>
            <a:off x="7524328" y="-20536"/>
            <a:ext cx="1619672" cy="194421"/>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a:solidFill>
                  <a:srgbClr val="3C536F"/>
                </a:solidFill>
              </a:rPr>
              <a:t>© 2017, Robert W. </a:t>
            </a:r>
            <a:r>
              <a:rPr lang="es-ES_tradnl" err="1">
                <a:solidFill>
                  <a:srgbClr val="3C536F"/>
                </a:solidFill>
              </a:rPr>
              <a:t>Heath</a:t>
            </a:r>
            <a:r>
              <a:rPr lang="es-ES_tradnl">
                <a:solidFill>
                  <a:srgbClr val="3C536F"/>
                </a:solidFill>
              </a:rPr>
              <a:t> Jr.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20538"/>
            <a:ext cx="8229600" cy="702230"/>
          </a:xfrm>
        </p:spPr>
        <p:txBody>
          <a:bodyPr>
            <a:normAutofit/>
          </a:bodyPr>
          <a:lstStyle>
            <a:lvl1pPr>
              <a:defRPr sz="2600">
                <a:latin typeface="Gill Sans MT" panose="020B0502020104020203" pitchFamily="34" charset="0"/>
              </a:defRPr>
            </a:lvl1pPr>
          </a:lstStyle>
          <a:p>
            <a:r>
              <a:rPr lang="en-US" noProof="0" dirty="0"/>
              <a:t>Click to edit Master title style</a:t>
            </a:r>
          </a:p>
        </p:txBody>
      </p:sp>
      <p:sp>
        <p:nvSpPr>
          <p:cNvPr id="7" name="Content Placeholder 2"/>
          <p:cNvSpPr>
            <a:spLocks noGrp="1"/>
          </p:cNvSpPr>
          <p:nvPr>
            <p:ph idx="1"/>
          </p:nvPr>
        </p:nvSpPr>
        <p:spPr>
          <a:xfrm>
            <a:off x="457200" y="692341"/>
            <a:ext cx="8229600" cy="4147661"/>
          </a:xfrm>
        </p:spPr>
        <p:txBody>
          <a:bodyPr/>
          <a:lstStyle>
            <a:lvl1pPr marL="342900" indent="-342900">
              <a:buClr>
                <a:srgbClr val="005F86"/>
              </a:buClr>
              <a:buSzPct val="80000"/>
              <a:buFont typeface="Wingdings" charset="2"/>
              <a:buChar char="u"/>
              <a:defRPr sz="22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Marcador de número de diapositiva 4"/>
          <p:cNvSpPr>
            <a:spLocks noGrp="1"/>
          </p:cNvSpPr>
          <p:nvPr>
            <p:ph type="sldNum" sz="quarter" idx="11"/>
          </p:nvPr>
        </p:nvSpPr>
        <p:spPr>
          <a:xfrm>
            <a:off x="7086600" y="4870609"/>
            <a:ext cx="2057400" cy="272891"/>
          </a:xfrm>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568" y="2830979"/>
            <a:ext cx="7772400" cy="1247774"/>
          </a:xfrm>
        </p:spPr>
        <p:txBody>
          <a:bodyPr anchor="t">
            <a:normAutofit/>
          </a:bodyPr>
          <a:lstStyle>
            <a:lvl1pPr algn="l">
              <a:defRPr sz="3600" b="1" cap="none">
                <a:solidFill>
                  <a:srgbClr val="005F86"/>
                </a:solidFill>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idx="1"/>
          </p:nvPr>
        </p:nvSpPr>
        <p:spPr>
          <a:xfrm>
            <a:off x="683568" y="4062316"/>
            <a:ext cx="7772400" cy="671490"/>
          </a:xfrm>
        </p:spPr>
        <p:txBody>
          <a:bodyPr anchor="b"/>
          <a:lstStyle>
            <a:lvl1pPr marL="0" indent="0">
              <a:buNone/>
              <a:defRPr sz="2000">
                <a:solidFill>
                  <a:schemeClr val="tx1">
                    <a:lumMod val="75000"/>
                    <a:lumOff val="25000"/>
                  </a:schemeClr>
                </a:solidFill>
                <a:latin typeface="Gill Sans MT" panose="020B05020201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Marcador de número de diapositiva 4"/>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8598"/>
            <a:ext cx="8229600" cy="837974"/>
          </a:xfrm>
        </p:spPr>
        <p:txBody>
          <a:bodyPr>
            <a:normAutofit/>
          </a:bodyPr>
          <a:lstStyle>
            <a:lvl1pPr>
              <a:defRPr sz="26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sz="half" idx="1"/>
          </p:nvPr>
        </p:nvSpPr>
        <p:spPr>
          <a:xfrm>
            <a:off x="457200" y="823314"/>
            <a:ext cx="4038600" cy="4081495"/>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0"/>
          </p:nvPr>
        </p:nvSpPr>
        <p:spPr>
          <a:xfrm>
            <a:off x="4645617" y="823897"/>
            <a:ext cx="4038600" cy="4081495"/>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C6531F"/>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Marcador de número de diapositiva 4"/>
          <p:cNvSpPr>
            <a:spLocks noGrp="1"/>
          </p:cNvSpPr>
          <p:nvPr>
            <p:ph type="sldNum" sz="quarter" idx="12"/>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20538"/>
            <a:ext cx="8229600" cy="702230"/>
          </a:xfrm>
        </p:spPr>
        <p:txBody>
          <a:bodyPr>
            <a:normAutofit/>
          </a:bodyPr>
          <a:lstStyle>
            <a:lvl1pPr>
              <a:defRPr sz="2600">
                <a:latin typeface="Gill Sans MT" panose="020B0502020104020203" pitchFamily="34" charset="0"/>
              </a:defRPr>
            </a:lvl1pPr>
          </a:lstStyle>
          <a:p>
            <a:r>
              <a:rPr lang="en-US" noProof="0" dirty="0"/>
              <a:t>Click to edit Master title style</a:t>
            </a:r>
          </a:p>
        </p:txBody>
      </p:sp>
      <p:sp>
        <p:nvSpPr>
          <p:cNvPr id="4" name="Marcador de número de diapositiva 3"/>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183772"/>
            <a:ext cx="3008313" cy="871538"/>
          </a:xfrm>
        </p:spPr>
        <p:txBody>
          <a:bodyPr anchor="b"/>
          <a:lstStyle>
            <a:lvl1pPr algn="l">
              <a:defRPr sz="2000" b="1">
                <a:latin typeface="Gill Sans MT" panose="020B0502020104020203" pitchFamily="34" charset="0"/>
              </a:defRPr>
            </a:lvl1pPr>
          </a:lstStyle>
          <a:p>
            <a:r>
              <a:rPr lang="en-US" dirty="0"/>
              <a:t>Click to edit Master title style</a:t>
            </a:r>
          </a:p>
        </p:txBody>
      </p:sp>
      <p:sp>
        <p:nvSpPr>
          <p:cNvPr id="4" name="Text Placeholder 3"/>
          <p:cNvSpPr>
            <a:spLocks noGrp="1"/>
          </p:cNvSpPr>
          <p:nvPr>
            <p:ph type="body" sz="half" idx="2"/>
          </p:nvPr>
        </p:nvSpPr>
        <p:spPr>
          <a:xfrm>
            <a:off x="457205" y="1123176"/>
            <a:ext cx="3008313" cy="37816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2"/>
          <p:cNvSpPr>
            <a:spLocks noGrp="1"/>
          </p:cNvSpPr>
          <p:nvPr>
            <p:ph sz="half" idx="10"/>
          </p:nvPr>
        </p:nvSpPr>
        <p:spPr>
          <a:xfrm>
            <a:off x="3581400" y="183771"/>
            <a:ext cx="5181600" cy="4721038"/>
          </a:xfrm>
        </p:spPr>
        <p:txBody>
          <a:bodyPr/>
          <a:lstStyle>
            <a:lvl1pPr marL="342900" indent="-342900">
              <a:buClr>
                <a:srgbClr val="005F86"/>
              </a:buClr>
              <a:buSzPct val="80000"/>
              <a:buFont typeface="Wingdings" charset="2"/>
              <a:buChar char="u"/>
              <a:defRPr sz="2400">
                <a:latin typeface="Gill Sans MT" panose="020B0502020104020203" pitchFamily="34" charset="0"/>
              </a:defRPr>
            </a:lvl1pPr>
            <a:lvl2pPr marL="742950" indent="-285750">
              <a:buClr>
                <a:srgbClr val="FF0000"/>
              </a:buClr>
              <a:buSzPct val="100000"/>
              <a:buFont typeface="Wingdings" charset="2"/>
              <a:buChar char=""/>
              <a:defRPr sz="2000">
                <a:latin typeface="Gill Sans MT" panose="020B0502020104020203" pitchFamily="34" charset="0"/>
              </a:defRPr>
            </a:lvl2pPr>
            <a:lvl3pPr>
              <a:buClr>
                <a:srgbClr val="C6531F"/>
              </a:buClr>
              <a:defRPr sz="1800">
                <a:latin typeface="Gill Sans MT" panose="020B0502020104020203" pitchFamily="34" charset="0"/>
              </a:defRPr>
            </a:lvl3pPr>
            <a:lvl4pPr>
              <a:buClr>
                <a:srgbClr val="C6531F"/>
              </a:buClr>
              <a:defRPr sz="1600">
                <a:latin typeface="Gill Sans MT" panose="020B0502020104020203" pitchFamily="34" charset="0"/>
              </a:defRPr>
            </a:lvl4pPr>
            <a:lvl5pPr>
              <a:buClr>
                <a:srgbClr val="C6531F"/>
              </a:buClr>
              <a:defRPr sz="1400">
                <a:latin typeface="Gill Sans MT" panose="020B05020201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Marcador de número de diapositiva 5"/>
          <p:cNvSpPr>
            <a:spLocks noGrp="1"/>
          </p:cNvSpPr>
          <p:nvPr>
            <p:ph type="sldNum" sz="quarter" idx="12"/>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905250"/>
            <a:ext cx="5486400" cy="425054"/>
          </a:xfrm>
        </p:spPr>
        <p:txBody>
          <a:bodyPr anchor="b"/>
          <a:lstStyle>
            <a:lvl1pPr algn="l">
              <a:defRPr sz="2000" b="1">
                <a:latin typeface="Gill Sans MT" panose="020B0502020104020203"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7643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330305"/>
            <a:ext cx="5486400" cy="603647"/>
          </a:xfrm>
        </p:spPr>
        <p:txBody>
          <a:bodyPr/>
          <a:lstStyle>
            <a:lvl1pPr marL="0" indent="0">
              <a:buNone/>
              <a:defRPr sz="1400">
                <a:solidFill>
                  <a:schemeClr val="tx1">
                    <a:lumMod val="75000"/>
                    <a:lumOff val="25000"/>
                  </a:schemeClr>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Marcador de número de diapositiva 5"/>
          <p:cNvSpPr>
            <a:spLocks noGrp="1"/>
          </p:cNvSpPr>
          <p:nvPr>
            <p:ph type="sldNum" sz="quarter" idx="11"/>
          </p:nvPr>
        </p:nvSpPr>
        <p:spPr/>
        <p:txBody>
          <a:bodyPr/>
          <a:lstStyle/>
          <a:p>
            <a:fld id="{949800EB-BCE0-4F84-93C5-500DAB48EB57}" type="slidenum">
              <a:rPr lang="es-ES_tradnl" smtClean="0"/>
              <a:pPr/>
              <a:t>‹#›</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9" name="Marcador de número de diapositiva 4"/>
          <p:cNvSpPr>
            <a:spLocks noGrp="1"/>
          </p:cNvSpPr>
          <p:nvPr>
            <p:ph type="sldNum" sz="quarter" idx="11"/>
          </p:nvPr>
        </p:nvSpPr>
        <p:spPr>
          <a:xfrm>
            <a:off x="7086600" y="4870609"/>
            <a:ext cx="2057400" cy="272891"/>
          </a:xfrm>
        </p:spPr>
        <p:txBody>
          <a:bodyPr/>
          <a:lstStyle/>
          <a:p>
            <a:fld id="{949800EB-BCE0-4F84-93C5-500DAB48EB57}" type="slidenum">
              <a:rPr lang="es-ES_tradnl" smtClean="0"/>
              <a:pPr/>
              <a:t>‹#›</a:t>
            </a:fld>
            <a:endParaRPr lang="es-ES_tradnl"/>
          </a:p>
        </p:txBody>
      </p:sp>
      <p:sp>
        <p:nvSpPr>
          <p:cNvPr id="5" name="Footer Placeholder 1"/>
          <p:cNvSpPr txBox="1">
            <a:spLocks/>
          </p:cNvSpPr>
          <p:nvPr userDrawn="1"/>
        </p:nvSpPr>
        <p:spPr>
          <a:xfrm>
            <a:off x="6194008" y="0"/>
            <a:ext cx="3178595" cy="411480"/>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a:solidFill>
                  <a:srgbClr val="FFFFFF"/>
                </a:solidFill>
              </a:rPr>
              <a:t> © 2017 Robert W. </a:t>
            </a:r>
            <a:r>
              <a:rPr lang="es-ES_tradnl" err="1">
                <a:solidFill>
                  <a:srgbClr val="FFFFFF"/>
                </a:solidFill>
              </a:rPr>
              <a:t>Heath</a:t>
            </a:r>
            <a:r>
              <a:rPr lang="es-ES_tradnl">
                <a:solidFill>
                  <a:srgbClr val="FFFFFF"/>
                </a:solidFill>
              </a:rPr>
              <a:t> Jr. </a:t>
            </a:r>
            <a:r>
              <a:rPr lang="es-ES_tradnl" baseline="0">
                <a:solidFill>
                  <a:srgbClr val="FFFFFF"/>
                </a:solidFill>
              </a:rPr>
              <a:t> &amp; </a:t>
            </a:r>
            <a:r>
              <a:rPr lang="es-ES_tradnl">
                <a:solidFill>
                  <a:srgbClr val="FFFFFF"/>
                </a:solidFill>
              </a:rPr>
              <a:t>Nuria González-Prelcic</a:t>
            </a:r>
          </a:p>
        </p:txBody>
      </p:sp>
      <p:pic>
        <p:nvPicPr>
          <p:cNvPr id="7" name="Imagen 6"/>
          <p:cNvPicPr>
            <a:picLocks noChangeAspect="1"/>
          </p:cNvPicPr>
          <p:nvPr userDrawn="1"/>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Lst>
          </a:blip>
          <a:srcRect l="16053" r="42358"/>
          <a:stretch/>
        </p:blipFill>
        <p:spPr>
          <a:xfrm>
            <a:off x="4932040" y="0"/>
            <a:ext cx="4292396" cy="5164038"/>
          </a:xfrm>
          <a:prstGeom prst="rect">
            <a:avLst/>
          </a:prstGeom>
        </p:spPr>
      </p:pic>
      <p:sp>
        <p:nvSpPr>
          <p:cNvPr id="8" name="Title 1"/>
          <p:cNvSpPr>
            <a:spLocks noGrp="1"/>
          </p:cNvSpPr>
          <p:nvPr>
            <p:ph type="title"/>
          </p:nvPr>
        </p:nvSpPr>
        <p:spPr>
          <a:xfrm>
            <a:off x="395536" y="2355726"/>
            <a:ext cx="4392488" cy="702230"/>
          </a:xfrm>
        </p:spPr>
        <p:txBody>
          <a:bodyPr>
            <a:noAutofit/>
          </a:bodyPr>
          <a:lstStyle>
            <a:lvl1pPr algn="l">
              <a:defRPr sz="3200">
                <a:solidFill>
                  <a:schemeClr val="accent6">
                    <a:lumMod val="75000"/>
                  </a:schemeClr>
                </a:solidFill>
                <a:latin typeface="Gill Sans MT" panose="020B0502020104020203" pitchFamily="34" charset="0"/>
              </a:defRPr>
            </a:lvl1pPr>
          </a:lstStyle>
          <a:p>
            <a:r>
              <a:rPr lang="en-US" noProof="0" dirty="0"/>
              <a:t>Click to edit Master title style</a:t>
            </a:r>
          </a:p>
        </p:txBody>
      </p:sp>
    </p:spTree>
    <p:extLst>
      <p:ext uri="{BB962C8B-B14F-4D97-AF65-F5344CB8AC3E}">
        <p14:creationId xmlns:p14="http://schemas.microsoft.com/office/powerpoint/2010/main" val="42267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43761"/>
            <a:ext cx="8229600" cy="702230"/>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457200" y="1131572"/>
            <a:ext cx="8229600" cy="380238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Marcador de número de diapositiva 5"/>
          <p:cNvSpPr>
            <a:spLocks noGrp="1"/>
          </p:cNvSpPr>
          <p:nvPr>
            <p:ph type="sldNum" sz="quarter" idx="4"/>
          </p:nvPr>
        </p:nvSpPr>
        <p:spPr>
          <a:xfrm>
            <a:off x="7112000" y="4870609"/>
            <a:ext cx="2057400" cy="272891"/>
          </a:xfrm>
          <a:prstGeom prst="rect">
            <a:avLst/>
          </a:prstGeom>
        </p:spPr>
        <p:txBody>
          <a:bodyPr vert="horz" lIns="91440" tIns="45720" rIns="91440" bIns="45720" rtlCol="0" anchor="ctr"/>
          <a:lstStyle>
            <a:lvl1pPr algn="r">
              <a:defRPr sz="1200">
                <a:solidFill>
                  <a:srgbClr val="28374A"/>
                </a:solidFill>
              </a:defRPr>
            </a:lvl1pPr>
          </a:lstStyle>
          <a:p>
            <a:fld id="{949800EB-BCE0-4F84-93C5-500DAB48EB57}" type="slidenum">
              <a:rPr lang="es-ES_tradnl" smtClean="0"/>
              <a:pPr/>
              <a:t>‹#›</a:t>
            </a:fld>
            <a:endParaRPr lang="es-ES_tradnl"/>
          </a:p>
        </p:txBody>
      </p:sp>
      <p:sp>
        <p:nvSpPr>
          <p:cNvPr id="7" name="Footer Placeholder 1"/>
          <p:cNvSpPr txBox="1">
            <a:spLocks/>
          </p:cNvSpPr>
          <p:nvPr userDrawn="1"/>
        </p:nvSpPr>
        <p:spPr>
          <a:xfrm>
            <a:off x="7452320" y="-20536"/>
            <a:ext cx="1691680" cy="254749"/>
          </a:xfrm>
          <a:prstGeom prst="rect">
            <a:avLst/>
          </a:prstGeom>
        </p:spPr>
        <p:txBody>
          <a:bodyPr/>
          <a:lstStyle>
            <a:defPPr>
              <a:defRPr lang="en-US"/>
            </a:defPPr>
            <a:lvl1pPr algn="l" rtl="0" fontAlgn="base">
              <a:spcBef>
                <a:spcPct val="0"/>
              </a:spcBef>
              <a:spcAft>
                <a:spcPct val="0"/>
              </a:spcAft>
              <a:defRPr sz="1000" kern="1200">
                <a:solidFill>
                  <a:schemeClr val="bg1"/>
                </a:solidFill>
                <a:latin typeface="Gill Sans MT" panose="020B0502020104020203" pitchFamily="34"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a:lstStyle>
          <a:p>
            <a:r>
              <a:rPr lang="es-ES_tradnl" dirty="0">
                <a:solidFill>
                  <a:srgbClr val="3C536F"/>
                </a:solidFill>
              </a:rPr>
              <a:t>© 2018 Robert W. Heath Jr.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Lst>
  <p:hf hdr="0" dt="0"/>
  <p:txStyles>
    <p:titleStyle>
      <a:lvl1pPr algn="ctr" defTabSz="457200" rtl="0" eaLnBrk="1" latinLnBrk="0" hangingPunct="1">
        <a:spcBef>
          <a:spcPct val="0"/>
        </a:spcBef>
        <a:buNone/>
        <a:defRPr sz="2600" b="1" kern="1200">
          <a:solidFill>
            <a:srgbClr val="005F86"/>
          </a:solidFill>
          <a:latin typeface="Gill Sans MT" panose="020B0502020104020203" pitchFamily="34" charset="0"/>
          <a:ea typeface="+mj-ea"/>
          <a:cs typeface="+mj-cs"/>
        </a:defRPr>
      </a:lvl1pPr>
    </p:titleStyle>
    <p:bodyStyle>
      <a:lvl1pPr marL="342900" indent="-342900" algn="l" defTabSz="457200" rtl="0" eaLnBrk="1" latinLnBrk="0" hangingPunct="1">
        <a:spcBef>
          <a:spcPct val="20000"/>
        </a:spcBef>
        <a:buClr>
          <a:srgbClr val="005F86"/>
        </a:buClr>
        <a:buSzPct val="80000"/>
        <a:buFont typeface="Wingdings" charset="2"/>
        <a:buChar char="u"/>
        <a:defRPr sz="2000" kern="1200">
          <a:solidFill>
            <a:schemeClr val="tx1">
              <a:lumMod val="75000"/>
              <a:lumOff val="25000"/>
            </a:schemeClr>
          </a:solidFill>
          <a:latin typeface="Gill Sans MT" panose="020B0502020104020203" pitchFamily="34" charset="0"/>
          <a:ea typeface="+mn-ea"/>
          <a:cs typeface="+mn-cs"/>
        </a:defRPr>
      </a:lvl1pPr>
      <a:lvl2pPr marL="742950" indent="-285750" algn="l" defTabSz="457200" rtl="0" eaLnBrk="1" latinLnBrk="0" hangingPunct="1">
        <a:spcBef>
          <a:spcPct val="20000"/>
        </a:spcBef>
        <a:buClr>
          <a:srgbClr val="FF0000"/>
        </a:buClr>
        <a:buSzPct val="100000"/>
        <a:buFont typeface="Wingdings" charset="2"/>
        <a:buChar char=""/>
        <a:defRPr sz="1800" kern="1200">
          <a:solidFill>
            <a:schemeClr val="tx1">
              <a:lumMod val="75000"/>
              <a:lumOff val="25000"/>
            </a:schemeClr>
          </a:solidFill>
          <a:latin typeface="Gill Sans MT" panose="020B0502020104020203" pitchFamily="34" charset="0"/>
          <a:ea typeface="+mn-ea"/>
          <a:cs typeface="+mn-cs"/>
        </a:defRPr>
      </a:lvl2pPr>
      <a:lvl3pPr marL="1143000" indent="-228600" algn="l" defTabSz="457200" rtl="0" eaLnBrk="1" latinLnBrk="0" hangingPunct="1">
        <a:spcBef>
          <a:spcPct val="20000"/>
        </a:spcBef>
        <a:buClr>
          <a:srgbClr val="C6531F"/>
        </a:buClr>
        <a:buFont typeface="Arial"/>
        <a:buChar char="•"/>
        <a:defRPr sz="1600" kern="1200">
          <a:solidFill>
            <a:schemeClr val="tx1">
              <a:lumMod val="75000"/>
              <a:lumOff val="25000"/>
            </a:schemeClr>
          </a:solidFill>
          <a:latin typeface="Gill Sans MT" panose="020B0502020104020203" pitchFamily="34" charset="0"/>
          <a:ea typeface="+mn-ea"/>
          <a:cs typeface="+mn-cs"/>
        </a:defRPr>
      </a:lvl3pPr>
      <a:lvl4pPr marL="1600200" indent="-228600" algn="l" defTabSz="457200" rtl="0" eaLnBrk="1" latinLnBrk="0" hangingPunct="1">
        <a:spcBef>
          <a:spcPct val="20000"/>
        </a:spcBef>
        <a:buClr>
          <a:srgbClr val="C6531F"/>
        </a:buClr>
        <a:buFont typeface="Arial"/>
        <a:buChar char="–"/>
        <a:defRPr sz="1400" kern="1200">
          <a:solidFill>
            <a:schemeClr val="tx1">
              <a:lumMod val="75000"/>
              <a:lumOff val="25000"/>
            </a:schemeClr>
          </a:solidFill>
          <a:latin typeface="Gill Sans MT" panose="020B0502020104020203" pitchFamily="34" charset="0"/>
          <a:ea typeface="+mn-ea"/>
          <a:cs typeface="+mn-cs"/>
        </a:defRPr>
      </a:lvl4pPr>
      <a:lvl5pPr marL="2057400" indent="-228600" algn="l" defTabSz="457200" rtl="0" eaLnBrk="1" latinLnBrk="0" hangingPunct="1">
        <a:spcBef>
          <a:spcPct val="20000"/>
        </a:spcBef>
        <a:buClr>
          <a:srgbClr val="C6531F"/>
        </a:buClr>
        <a:buFont typeface="Arial"/>
        <a:buChar char="»"/>
        <a:defRPr sz="1200" kern="1200">
          <a:solidFill>
            <a:schemeClr val="tx1">
              <a:lumMod val="75000"/>
              <a:lumOff val="25000"/>
            </a:schemeClr>
          </a:solidFill>
          <a:latin typeface="Gill Sans MT" panose="020B0502020104020203"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png"/><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49.emf"/><Relationship Id="rId6"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tif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D90D1E-207C-A94F-983B-3884D04E13B8}"/>
              </a:ext>
            </a:extLst>
          </p:cNvPr>
          <p:cNvSpPr>
            <a:spLocks noGrp="1"/>
          </p:cNvSpPr>
          <p:nvPr>
            <p:ph type="ctrTitle"/>
          </p:nvPr>
        </p:nvSpPr>
        <p:spPr>
          <a:xfrm>
            <a:off x="665962" y="993008"/>
            <a:ext cx="7772400" cy="1722758"/>
          </a:xfrm>
        </p:spPr>
        <p:txBody>
          <a:bodyPr>
            <a:normAutofit/>
          </a:bodyPr>
          <a:lstStyle/>
          <a:p>
            <a:r>
              <a:rPr lang="en-US" dirty="0" err="1"/>
              <a:t>MmWave</a:t>
            </a:r>
            <a:r>
              <a:rPr lang="en-US" dirty="0"/>
              <a:t> MU-MIMO for A</a:t>
            </a:r>
            <a:r>
              <a:rPr lang="en-US" dirty="0" smtClean="0"/>
              <a:t>erial </a:t>
            </a:r>
            <a:r>
              <a:rPr lang="en-US" dirty="0"/>
              <a:t>N</a:t>
            </a:r>
            <a:r>
              <a:rPr lang="en-US" dirty="0" smtClean="0"/>
              <a:t>etworks</a:t>
            </a:r>
            <a:r>
              <a:rPr lang="en-US" dirty="0"/>
              <a:t/>
            </a:r>
            <a:br>
              <a:rPr lang="en-US" dirty="0"/>
            </a:br>
            <a:endParaRPr lang="en-US" sz="3100" dirty="0">
              <a:solidFill>
                <a:schemeClr val="accent5">
                  <a:lumMod val="60000"/>
                  <a:lumOff val="40000"/>
                </a:schemeClr>
              </a:solidFill>
            </a:endParaRPr>
          </a:p>
        </p:txBody>
      </p:sp>
      <p:sp>
        <p:nvSpPr>
          <p:cNvPr id="4" name="Subtitle 3">
            <a:extLst>
              <a:ext uri="{FF2B5EF4-FFF2-40B4-BE49-F238E27FC236}">
                <a16:creationId xmlns="" xmlns:a16="http://schemas.microsoft.com/office/drawing/2014/main" id="{7093CB7B-88C4-EB43-96C6-1A2C1B0D90C8}"/>
              </a:ext>
            </a:extLst>
          </p:cNvPr>
          <p:cNvSpPr>
            <a:spLocks noGrp="1"/>
          </p:cNvSpPr>
          <p:nvPr>
            <p:ph type="subTitle" idx="1"/>
          </p:nvPr>
        </p:nvSpPr>
        <p:spPr>
          <a:xfrm>
            <a:off x="685800" y="2499742"/>
            <a:ext cx="7772400" cy="1889348"/>
          </a:xfrm>
        </p:spPr>
        <p:txBody>
          <a:bodyPr>
            <a:normAutofit/>
          </a:bodyPr>
          <a:lstStyle/>
          <a:p>
            <a:r>
              <a:rPr lang="en-US" sz="2000" dirty="0" smtClean="0"/>
              <a:t>Travis Cuvelier and Robert </a:t>
            </a:r>
            <a:r>
              <a:rPr lang="en-US" sz="2000" dirty="0"/>
              <a:t>W. Heath Jr.</a:t>
            </a:r>
          </a:p>
          <a:p>
            <a:endParaRPr lang="en-US" sz="2000" b="1" dirty="0"/>
          </a:p>
          <a:p>
            <a:r>
              <a:rPr lang="en-US" sz="2000" b="1" dirty="0"/>
              <a:t>Wireless Networking and Communications Group</a:t>
            </a:r>
          </a:p>
          <a:p>
            <a:r>
              <a:rPr lang="en-US" sz="2000" dirty="0"/>
              <a:t>Department of Electrical and Computer Engineering</a:t>
            </a:r>
          </a:p>
          <a:p>
            <a:r>
              <a:rPr lang="en-US" sz="2000" dirty="0"/>
              <a:t>The University of Texas at Austin</a:t>
            </a:r>
          </a:p>
          <a:p>
            <a:endParaRPr lang="en-US" dirty="0"/>
          </a:p>
          <a:p>
            <a:endParaRPr lang="en-US" dirty="0"/>
          </a:p>
        </p:txBody>
      </p:sp>
      <p:pic>
        <p:nvPicPr>
          <p:cNvPr id="18" name="Imagen 9">
            <a:extLst>
              <a:ext uri="{FF2B5EF4-FFF2-40B4-BE49-F238E27FC236}">
                <a16:creationId xmlns="" xmlns:a16="http://schemas.microsoft.com/office/drawing/2014/main" id="{DF9D38A3-A15F-9249-BA9F-E245E5101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4081053"/>
            <a:ext cx="2971800" cy="1445890"/>
          </a:xfrm>
          <a:prstGeom prst="rect">
            <a:avLst/>
          </a:prstGeom>
        </p:spPr>
      </p:pic>
      <p:sp>
        <p:nvSpPr>
          <p:cNvPr id="3" name="TextBox 2"/>
          <p:cNvSpPr txBox="1"/>
          <p:nvPr/>
        </p:nvSpPr>
        <p:spPr>
          <a:xfrm>
            <a:off x="683568" y="4474334"/>
            <a:ext cx="6264696" cy="1015663"/>
          </a:xfrm>
          <a:prstGeom prst="rect">
            <a:avLst/>
          </a:prstGeom>
          <a:noFill/>
        </p:spPr>
        <p:txBody>
          <a:bodyPr wrap="square" rtlCol="0">
            <a:spAutoFit/>
          </a:bodyPr>
          <a:lstStyle/>
          <a:p>
            <a:r>
              <a:rPr lang="en-US" sz="1200" dirty="0">
                <a:solidFill>
                  <a:srgbClr val="FFFFFF"/>
                </a:solidFill>
                <a:latin typeface="Gill Sans MT"/>
                <a:cs typeface="Gill Sans MT"/>
              </a:rPr>
              <a:t>This work was supported in part by the Lockheed Martin Corporation, the National Science Foundation under Grant No. CNS-1731658, and an Engineering Doctoral Fellowship from the University of Texas at Austin Cockrell School of Engineering. </a:t>
            </a:r>
            <a:endParaRPr lang="en-US" sz="1200" dirty="0" smtClean="0">
              <a:solidFill>
                <a:srgbClr val="FFFFFF"/>
              </a:solidFill>
              <a:latin typeface="Gill Sans MT"/>
              <a:cs typeface="Gill Sans MT"/>
            </a:endParaRPr>
          </a:p>
          <a:p>
            <a:endParaRPr lang="en-US" sz="1200" dirty="0" smtClean="0">
              <a:solidFill>
                <a:srgbClr val="FFFFFF"/>
              </a:solidFill>
              <a:latin typeface="Gill Sans MT"/>
              <a:cs typeface="Gill Sans MT"/>
            </a:endParaRPr>
          </a:p>
          <a:p>
            <a:r>
              <a:rPr lang="en-US" sz="1200" dirty="0" smtClean="0">
                <a:solidFill>
                  <a:srgbClr val="FFFFFF"/>
                </a:solidFill>
                <a:latin typeface="Gill Sans MT"/>
                <a:cs typeface="Gill Sans MT"/>
              </a:rPr>
              <a:t>Thanks to Prof. </a:t>
            </a:r>
            <a:r>
              <a:rPr lang="en-US" sz="1200" dirty="0" err="1" smtClean="0">
                <a:solidFill>
                  <a:srgbClr val="FFFFFF"/>
                </a:solidFill>
                <a:latin typeface="Gill Sans MT"/>
                <a:cs typeface="Gill Sans MT"/>
              </a:rPr>
              <a:t>Nuria</a:t>
            </a:r>
            <a:r>
              <a:rPr lang="en-US" sz="1200" dirty="0" smtClean="0">
                <a:solidFill>
                  <a:srgbClr val="FFFFFF"/>
                </a:solidFill>
                <a:latin typeface="Gill Sans MT"/>
                <a:cs typeface="Gill Sans MT"/>
              </a:rPr>
              <a:t> Gonzalez-</a:t>
            </a:r>
            <a:r>
              <a:rPr lang="en-US" sz="1200" dirty="0" err="1" smtClean="0">
                <a:solidFill>
                  <a:srgbClr val="FFFFFF"/>
                </a:solidFill>
                <a:latin typeface="Gill Sans MT"/>
                <a:cs typeface="Gill Sans MT"/>
              </a:rPr>
              <a:t>Prelcic</a:t>
            </a:r>
            <a:r>
              <a:rPr lang="en-US" sz="1200" dirty="0" smtClean="0">
                <a:solidFill>
                  <a:srgbClr val="FFFFFF"/>
                </a:solidFill>
                <a:latin typeface="Gill Sans MT"/>
                <a:cs typeface="Gill Sans MT"/>
              </a:rPr>
              <a:t> for some of the graphics!</a:t>
            </a:r>
          </a:p>
        </p:txBody>
      </p:sp>
      <p:sp>
        <p:nvSpPr>
          <p:cNvPr id="12" name="TextBox 11"/>
          <p:cNvSpPr txBox="1"/>
          <p:nvPr/>
        </p:nvSpPr>
        <p:spPr>
          <a:xfrm>
            <a:off x="8664043" y="127615"/>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390518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724"/>
            <a:ext cx="8229600" cy="702230"/>
          </a:xfrm>
        </p:spPr>
        <p:txBody>
          <a:bodyPr/>
          <a:lstStyle/>
          <a:p>
            <a:r>
              <a:rPr lang="en-US" dirty="0" smtClean="0"/>
              <a:t>Key contributions: LOS received signal model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10</a:t>
            </a:fld>
            <a:endParaRPr lang="es-ES_tradnl"/>
          </a:p>
        </p:txBody>
      </p:sp>
      <p:sp>
        <p:nvSpPr>
          <p:cNvPr id="5" name="Rectángulo redondeado 49"/>
          <p:cNvSpPr/>
          <p:nvPr/>
        </p:nvSpPr>
        <p:spPr>
          <a:xfrm>
            <a:off x="395536" y="771550"/>
            <a:ext cx="3733800" cy="715089"/>
          </a:xfrm>
          <a:prstGeom prst="roundRect">
            <a:avLst/>
          </a:prstGeom>
          <a:solidFill>
            <a:srgbClr val="3366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Model mutual coupling of antenna arrays </a:t>
            </a:r>
            <a:endParaRPr lang="en-US" altLang="ko-KR" sz="1800" dirty="0">
              <a:solidFill>
                <a:schemeClr val="bg1"/>
              </a:solidFill>
              <a:latin typeface="Gill Sans MT" panose="020B0502020104020203" pitchFamily="34" charset="0"/>
              <a:ea typeface="굴림" charset="-127"/>
              <a:cs typeface="굴림" charset="-127"/>
            </a:endParaRPr>
          </a:p>
        </p:txBody>
      </p:sp>
      <p:sp>
        <p:nvSpPr>
          <p:cNvPr id="6" name="Rectangle 221"/>
          <p:cNvSpPr/>
          <p:nvPr/>
        </p:nvSpPr>
        <p:spPr>
          <a:xfrm>
            <a:off x="2699791" y="1779661"/>
            <a:ext cx="864096" cy="864096"/>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 name="Rectangle 221"/>
          <p:cNvSpPr/>
          <p:nvPr/>
        </p:nvSpPr>
        <p:spPr>
          <a:xfrm>
            <a:off x="251519" y="1779661"/>
            <a:ext cx="1800200" cy="438912"/>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Rectangle 7"/>
          <p:cNvSpPr/>
          <p:nvPr/>
        </p:nvSpPr>
        <p:spPr>
          <a:xfrm>
            <a:off x="323527"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 name="Rectangle 8"/>
          <p:cNvSpPr/>
          <p:nvPr/>
        </p:nvSpPr>
        <p:spPr>
          <a:xfrm>
            <a:off x="755575"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 name="Rectangle 10"/>
          <p:cNvSpPr/>
          <p:nvPr/>
        </p:nvSpPr>
        <p:spPr>
          <a:xfrm>
            <a:off x="1619671"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 name="Rectangle 11"/>
          <p:cNvSpPr/>
          <p:nvPr/>
        </p:nvSpPr>
        <p:spPr>
          <a:xfrm>
            <a:off x="1187623"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 name="Rectangle 12"/>
          <p:cNvSpPr/>
          <p:nvPr/>
        </p:nvSpPr>
        <p:spPr>
          <a:xfrm>
            <a:off x="2771799"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Rectangle 13"/>
          <p:cNvSpPr/>
          <p:nvPr/>
        </p:nvSpPr>
        <p:spPr>
          <a:xfrm>
            <a:off x="3203847" y="1851669"/>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 name="Rectangle 14"/>
          <p:cNvSpPr/>
          <p:nvPr/>
        </p:nvSpPr>
        <p:spPr>
          <a:xfrm>
            <a:off x="2771799" y="2283717"/>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 name="Rectangle 15"/>
          <p:cNvSpPr/>
          <p:nvPr/>
        </p:nvSpPr>
        <p:spPr>
          <a:xfrm>
            <a:off x="3203847" y="2283717"/>
            <a:ext cx="288032" cy="288032"/>
          </a:xfrm>
          <a:prstGeom prst="rect">
            <a:avLst/>
          </a:prstGeom>
          <a:solidFill>
            <a:srgbClr val="FFC00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 name="Left Brace 16"/>
          <p:cNvSpPr/>
          <p:nvPr/>
        </p:nvSpPr>
        <p:spPr>
          <a:xfrm rot="16200000">
            <a:off x="395535"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e 17"/>
          <p:cNvSpPr/>
          <p:nvPr/>
        </p:nvSpPr>
        <p:spPr>
          <a:xfrm rot="16200000">
            <a:off x="827583"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rot="16200000">
            <a:off x="1259631" y="213970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611559" y="2715765"/>
            <a:ext cx="144016" cy="490964"/>
          </a:xfrm>
          <a:prstGeom prst="rect">
            <a:avLst/>
          </a:prstGeom>
        </p:spPr>
      </p:pic>
      <p:pic>
        <p:nvPicPr>
          <p:cNvPr id="26" name="Picture 25"/>
          <p:cNvPicPr>
            <a:picLocks noChangeAspect="1"/>
          </p:cNvPicPr>
          <p:nvPr/>
        </p:nvPicPr>
        <p:blipFill>
          <a:blip r:embed="rId3"/>
          <a:stretch>
            <a:fillRect/>
          </a:stretch>
        </p:blipFill>
        <p:spPr>
          <a:xfrm>
            <a:off x="1043607" y="2715765"/>
            <a:ext cx="144016" cy="490964"/>
          </a:xfrm>
          <a:prstGeom prst="rect">
            <a:avLst/>
          </a:prstGeom>
        </p:spPr>
      </p:pic>
      <p:pic>
        <p:nvPicPr>
          <p:cNvPr id="27" name="Picture 26"/>
          <p:cNvPicPr>
            <a:picLocks noChangeAspect="1"/>
          </p:cNvPicPr>
          <p:nvPr/>
        </p:nvPicPr>
        <p:blipFill>
          <a:blip r:embed="rId3"/>
          <a:stretch>
            <a:fillRect/>
          </a:stretch>
        </p:blipFill>
        <p:spPr>
          <a:xfrm>
            <a:off x="1475655" y="2715765"/>
            <a:ext cx="144016" cy="490964"/>
          </a:xfrm>
          <a:prstGeom prst="rect">
            <a:avLst/>
          </a:prstGeom>
        </p:spPr>
      </p:pic>
      <p:sp>
        <p:nvSpPr>
          <p:cNvPr id="28" name="Left Brace 27"/>
          <p:cNvSpPr/>
          <p:nvPr/>
        </p:nvSpPr>
        <p:spPr>
          <a:xfrm rot="16200000">
            <a:off x="2843807" y="2499741"/>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2339751" y="1995685"/>
            <a:ext cx="576064" cy="432048"/>
          </a:xfrm>
          <a:prstGeom prst="leftBrac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0" name="Picture 29"/>
          <p:cNvPicPr>
            <a:picLocks noChangeAspect="1"/>
          </p:cNvPicPr>
          <p:nvPr/>
        </p:nvPicPr>
        <p:blipFill>
          <a:blip r:embed="rId3"/>
          <a:stretch>
            <a:fillRect/>
          </a:stretch>
        </p:blipFill>
        <p:spPr>
          <a:xfrm>
            <a:off x="2123727" y="2139701"/>
            <a:ext cx="144016" cy="490964"/>
          </a:xfrm>
          <a:prstGeom prst="rect">
            <a:avLst/>
          </a:prstGeom>
        </p:spPr>
      </p:pic>
      <p:pic>
        <p:nvPicPr>
          <p:cNvPr id="32" name="Picture 31"/>
          <p:cNvPicPr>
            <a:picLocks noChangeAspect="1"/>
          </p:cNvPicPr>
          <p:nvPr/>
        </p:nvPicPr>
        <p:blipFill>
          <a:blip r:embed="rId3"/>
          <a:stretch>
            <a:fillRect/>
          </a:stretch>
        </p:blipFill>
        <p:spPr>
          <a:xfrm>
            <a:off x="3131839" y="3075805"/>
            <a:ext cx="144016" cy="490964"/>
          </a:xfrm>
          <a:prstGeom prst="rect">
            <a:avLst/>
          </a:prstGeom>
        </p:spPr>
      </p:pic>
      <p:cxnSp>
        <p:nvCxnSpPr>
          <p:cNvPr id="38" name="Straight Connector 37"/>
          <p:cNvCxnSpPr>
            <a:endCxn id="28" idx="2"/>
          </p:cNvCxnSpPr>
          <p:nvPr/>
        </p:nvCxnSpPr>
        <p:spPr>
          <a:xfrm>
            <a:off x="2915815" y="1995685"/>
            <a:ext cx="432048" cy="43204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4"/>
          <a:stretch>
            <a:fillRect/>
          </a:stretch>
        </p:blipFill>
        <p:spPr>
          <a:xfrm>
            <a:off x="3851920" y="2067694"/>
            <a:ext cx="432048" cy="456389"/>
          </a:xfrm>
          <a:prstGeom prst="rect">
            <a:avLst/>
          </a:prstGeom>
        </p:spPr>
      </p:pic>
      <p:cxnSp>
        <p:nvCxnSpPr>
          <p:cNvPr id="43" name="Straight Connector 42"/>
          <p:cNvCxnSpPr/>
          <p:nvPr/>
        </p:nvCxnSpPr>
        <p:spPr>
          <a:xfrm>
            <a:off x="3131839" y="2211709"/>
            <a:ext cx="720080" cy="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45" name="Rectángulo redondeado 49"/>
          <p:cNvSpPr/>
          <p:nvPr/>
        </p:nvSpPr>
        <p:spPr>
          <a:xfrm>
            <a:off x="395536" y="3723878"/>
            <a:ext cx="3733800" cy="715089"/>
          </a:xfrm>
          <a:prstGeom prst="roundRect">
            <a:avLst/>
          </a:prstGeom>
          <a:solidFill>
            <a:srgbClr val="0099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More accuracy at cost of increased complexity [2]</a:t>
            </a:r>
            <a:endParaRPr lang="en-US" altLang="ko-KR" sz="1800" dirty="0">
              <a:solidFill>
                <a:schemeClr val="bg1"/>
              </a:solidFill>
              <a:latin typeface="Gill Sans MT" panose="020B0502020104020203" pitchFamily="34" charset="0"/>
              <a:ea typeface="굴림" charset="-127"/>
              <a:cs typeface="굴림" charset="-127"/>
            </a:endParaRPr>
          </a:p>
        </p:txBody>
      </p:sp>
      <p:sp>
        <p:nvSpPr>
          <p:cNvPr id="46" name="TextBox 45"/>
          <p:cNvSpPr txBox="1"/>
          <p:nvPr/>
        </p:nvSpPr>
        <p:spPr>
          <a:xfrm>
            <a:off x="179512" y="4743390"/>
            <a:ext cx="5760640" cy="800219"/>
          </a:xfrm>
          <a:prstGeom prst="rect">
            <a:avLst/>
          </a:prstGeom>
          <a:noFill/>
        </p:spPr>
        <p:txBody>
          <a:bodyPr wrap="square" rtlCol="0">
            <a:spAutoFit/>
          </a:bodyPr>
          <a:lstStyle/>
          <a:p>
            <a:r>
              <a:rPr lang="en-US" sz="1100" dirty="0" smtClean="0"/>
              <a:t>[2] M.T</a:t>
            </a:r>
            <a:r>
              <a:rPr lang="en-US" sz="1100" dirty="0"/>
              <a:t>. </a:t>
            </a:r>
            <a:r>
              <a:rPr lang="en-US" sz="1100" dirty="0" err="1"/>
              <a:t>Ivrlac</a:t>
            </a:r>
            <a:r>
              <a:rPr lang="en-US" sz="1100" dirty="0"/>
              <a:t> and J. A. </a:t>
            </a:r>
            <a:r>
              <a:rPr lang="en-US" sz="1100" dirty="0" err="1"/>
              <a:t>Nossek</a:t>
            </a:r>
            <a:r>
              <a:rPr lang="en-US" sz="1100" dirty="0"/>
              <a:t>, “Toward a circuit theory of communication,” IEEE Trans. Circuits Syst. I, Reg. Papers, vol. 57, no. 7, pp. 1663-1683, July 2010</a:t>
            </a:r>
          </a:p>
          <a:p>
            <a:endParaRPr lang="en-US" dirty="0" err="1" smtClean="0">
              <a:solidFill>
                <a:schemeClr val="tx1">
                  <a:lumMod val="75000"/>
                  <a:lumOff val="25000"/>
                </a:schemeClr>
              </a:solidFill>
              <a:latin typeface="Gill Sans MT"/>
              <a:cs typeface="Gill Sans MT"/>
            </a:endParaRPr>
          </a:p>
        </p:txBody>
      </p:sp>
      <p:sp>
        <p:nvSpPr>
          <p:cNvPr id="47" name="Rectángulo redondeado 49"/>
          <p:cNvSpPr/>
          <p:nvPr/>
        </p:nvSpPr>
        <p:spPr>
          <a:xfrm>
            <a:off x="4932040" y="771550"/>
            <a:ext cx="3733800" cy="715089"/>
          </a:xfrm>
          <a:prstGeom prst="roundRect">
            <a:avLst/>
          </a:prstGeom>
          <a:solidFill>
            <a:srgbClr val="C54803"/>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Model atmospheric attenuation with realistic parameters</a:t>
            </a:r>
            <a:endParaRPr lang="en-US" altLang="ko-KR" sz="1800" dirty="0">
              <a:solidFill>
                <a:schemeClr val="bg1"/>
              </a:solidFill>
              <a:latin typeface="Gill Sans MT" panose="020B0502020104020203" pitchFamily="34" charset="0"/>
              <a:ea typeface="굴림" charset="-127"/>
              <a:cs typeface="굴림" charset="-127"/>
            </a:endParaRPr>
          </a:p>
        </p:txBody>
      </p:sp>
      <p:grpSp>
        <p:nvGrpSpPr>
          <p:cNvPr id="171" name="Group 170"/>
          <p:cNvGrpSpPr/>
          <p:nvPr/>
        </p:nvGrpSpPr>
        <p:grpSpPr>
          <a:xfrm>
            <a:off x="4644008" y="1554480"/>
            <a:ext cx="3312367" cy="3108960"/>
            <a:chOff x="4644008" y="1554480"/>
            <a:chExt cx="3312367" cy="3108960"/>
          </a:xfrm>
        </p:grpSpPr>
        <p:grpSp>
          <p:nvGrpSpPr>
            <p:cNvPr id="108" name="Group 107"/>
            <p:cNvGrpSpPr/>
            <p:nvPr/>
          </p:nvGrpSpPr>
          <p:grpSpPr>
            <a:xfrm>
              <a:off x="4644008" y="1554480"/>
              <a:ext cx="3312367" cy="3108960"/>
              <a:chOff x="4572448" y="1335866"/>
              <a:chExt cx="5077242" cy="4239184"/>
            </a:xfrm>
          </p:grpSpPr>
          <p:grpSp>
            <p:nvGrpSpPr>
              <p:cNvPr id="109" name="Group 108"/>
              <p:cNvGrpSpPr/>
              <p:nvPr/>
            </p:nvGrpSpPr>
            <p:grpSpPr>
              <a:xfrm>
                <a:off x="4572448" y="1446539"/>
                <a:ext cx="5077242" cy="3920841"/>
                <a:chOff x="478788" y="1363835"/>
                <a:chExt cx="5077242" cy="3920841"/>
              </a:xfrm>
            </p:grpSpPr>
            <p:sp>
              <p:nvSpPr>
                <p:cNvPr id="133" name="Rectangle 132"/>
                <p:cNvSpPr/>
                <p:nvPr/>
              </p:nvSpPr>
              <p:spPr>
                <a:xfrm>
                  <a:off x="479852" y="1363835"/>
                  <a:ext cx="4332336" cy="3865138"/>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4" name="Rectangle 6"/>
                <p:cNvSpPr/>
                <p:nvPr/>
              </p:nvSpPr>
              <p:spPr>
                <a:xfrm>
                  <a:off x="2633189" y="4138282"/>
                  <a:ext cx="2173574" cy="1146394"/>
                </a:xfrm>
                <a:custGeom>
                  <a:avLst/>
                  <a:gdLst>
                    <a:gd name="connsiteX0" fmla="*/ 0 w 2173574"/>
                    <a:gd name="connsiteY0" fmla="*/ 0 h 794479"/>
                    <a:gd name="connsiteX1" fmla="*/ 2173574 w 2173574"/>
                    <a:gd name="connsiteY1" fmla="*/ 0 h 794479"/>
                    <a:gd name="connsiteX2" fmla="*/ 2173574 w 2173574"/>
                    <a:gd name="connsiteY2" fmla="*/ 794479 h 794479"/>
                    <a:gd name="connsiteX3" fmla="*/ 0 w 2173574"/>
                    <a:gd name="connsiteY3" fmla="*/ 794479 h 794479"/>
                    <a:gd name="connsiteX4" fmla="*/ 0 w 2173574"/>
                    <a:gd name="connsiteY4" fmla="*/ 0 h 794479"/>
                    <a:gd name="connsiteX0" fmla="*/ 0 w 2173574"/>
                    <a:gd name="connsiteY0" fmla="*/ 359764 h 1154243"/>
                    <a:gd name="connsiteX1" fmla="*/ 1169232 w 2173574"/>
                    <a:gd name="connsiteY1" fmla="*/ 0 h 1154243"/>
                    <a:gd name="connsiteX2" fmla="*/ 2173574 w 2173574"/>
                    <a:gd name="connsiteY2" fmla="*/ 359764 h 1154243"/>
                    <a:gd name="connsiteX3" fmla="*/ 2173574 w 2173574"/>
                    <a:gd name="connsiteY3" fmla="*/ 1154243 h 1154243"/>
                    <a:gd name="connsiteX4" fmla="*/ 0 w 2173574"/>
                    <a:gd name="connsiteY4" fmla="*/ 1154243 h 1154243"/>
                    <a:gd name="connsiteX5" fmla="*/ 0 w 2173574"/>
                    <a:gd name="connsiteY5" fmla="*/ 359764 h 1154243"/>
                    <a:gd name="connsiteX0" fmla="*/ 0 w 2173574"/>
                    <a:gd name="connsiteY0" fmla="*/ 363689 h 1158168"/>
                    <a:gd name="connsiteX1" fmla="*/ 1192779 w 2173574"/>
                    <a:gd name="connsiteY1" fmla="*/ 0 h 1158168"/>
                    <a:gd name="connsiteX2" fmla="*/ 2173574 w 2173574"/>
                    <a:gd name="connsiteY2" fmla="*/ 363689 h 1158168"/>
                    <a:gd name="connsiteX3" fmla="*/ 2173574 w 2173574"/>
                    <a:gd name="connsiteY3" fmla="*/ 1158168 h 1158168"/>
                    <a:gd name="connsiteX4" fmla="*/ 0 w 2173574"/>
                    <a:gd name="connsiteY4" fmla="*/ 1158168 h 1158168"/>
                    <a:gd name="connsiteX5" fmla="*/ 0 w 2173574"/>
                    <a:gd name="connsiteY5" fmla="*/ 363689 h 1158168"/>
                    <a:gd name="connsiteX0" fmla="*/ 0 w 2173574"/>
                    <a:gd name="connsiteY0" fmla="*/ 363689 h 1158168"/>
                    <a:gd name="connsiteX1" fmla="*/ 1192779 w 2173574"/>
                    <a:gd name="connsiteY1" fmla="*/ 0 h 1158168"/>
                    <a:gd name="connsiteX2" fmla="*/ 1376456 w 2173574"/>
                    <a:gd name="connsiteY2" fmla="*/ 65108 h 1158168"/>
                    <a:gd name="connsiteX3" fmla="*/ 2173574 w 2173574"/>
                    <a:gd name="connsiteY3" fmla="*/ 363689 h 1158168"/>
                    <a:gd name="connsiteX4" fmla="*/ 2173574 w 2173574"/>
                    <a:gd name="connsiteY4" fmla="*/ 1158168 h 1158168"/>
                    <a:gd name="connsiteX5" fmla="*/ 0 w 2173574"/>
                    <a:gd name="connsiteY5" fmla="*/ 1158168 h 1158168"/>
                    <a:gd name="connsiteX6" fmla="*/ 0 w 2173574"/>
                    <a:gd name="connsiteY6" fmla="*/ 363689 h 1158168"/>
                    <a:gd name="connsiteX0" fmla="*/ 0 w 2173574"/>
                    <a:gd name="connsiteY0" fmla="*/ 351915 h 1146394"/>
                    <a:gd name="connsiteX1" fmla="*/ 1192779 w 2173574"/>
                    <a:gd name="connsiteY1" fmla="*/ 0 h 1146394"/>
                    <a:gd name="connsiteX2" fmla="*/ 1376456 w 2173574"/>
                    <a:gd name="connsiteY2" fmla="*/ 53334 h 1146394"/>
                    <a:gd name="connsiteX3" fmla="*/ 2173574 w 2173574"/>
                    <a:gd name="connsiteY3" fmla="*/ 351915 h 1146394"/>
                    <a:gd name="connsiteX4" fmla="*/ 2173574 w 2173574"/>
                    <a:gd name="connsiteY4" fmla="*/ 1146394 h 1146394"/>
                    <a:gd name="connsiteX5" fmla="*/ 0 w 2173574"/>
                    <a:gd name="connsiteY5" fmla="*/ 1146394 h 1146394"/>
                    <a:gd name="connsiteX6" fmla="*/ 0 w 2173574"/>
                    <a:gd name="connsiteY6" fmla="*/ 351915 h 1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574" h="1146394">
                      <a:moveTo>
                        <a:pt x="0" y="351915"/>
                      </a:moveTo>
                      <a:cubicBezTo>
                        <a:pt x="359764" y="346918"/>
                        <a:pt x="833015" y="4997"/>
                        <a:pt x="1192779" y="0"/>
                      </a:cubicBezTo>
                      <a:cubicBezTo>
                        <a:pt x="1240923" y="19086"/>
                        <a:pt x="1328312" y="34248"/>
                        <a:pt x="1376456" y="53334"/>
                      </a:cubicBezTo>
                      <a:lnTo>
                        <a:pt x="2173574" y="351915"/>
                      </a:lnTo>
                      <a:lnTo>
                        <a:pt x="2173574" y="1146394"/>
                      </a:lnTo>
                      <a:lnTo>
                        <a:pt x="0" y="1146394"/>
                      </a:lnTo>
                      <a:lnTo>
                        <a:pt x="0" y="351915"/>
                      </a:lnTo>
                      <a:close/>
                    </a:path>
                  </a:pathLst>
                </a:cu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Rectangle 6"/>
                <p:cNvSpPr/>
                <p:nvPr/>
              </p:nvSpPr>
              <p:spPr>
                <a:xfrm flipH="1">
                  <a:off x="478788" y="4129007"/>
                  <a:ext cx="2161083" cy="1154243"/>
                </a:xfrm>
                <a:custGeom>
                  <a:avLst/>
                  <a:gdLst>
                    <a:gd name="connsiteX0" fmla="*/ 0 w 2173574"/>
                    <a:gd name="connsiteY0" fmla="*/ 0 h 794479"/>
                    <a:gd name="connsiteX1" fmla="*/ 2173574 w 2173574"/>
                    <a:gd name="connsiteY1" fmla="*/ 0 h 794479"/>
                    <a:gd name="connsiteX2" fmla="*/ 2173574 w 2173574"/>
                    <a:gd name="connsiteY2" fmla="*/ 794479 h 794479"/>
                    <a:gd name="connsiteX3" fmla="*/ 0 w 2173574"/>
                    <a:gd name="connsiteY3" fmla="*/ 794479 h 794479"/>
                    <a:gd name="connsiteX4" fmla="*/ 0 w 2173574"/>
                    <a:gd name="connsiteY4" fmla="*/ 0 h 794479"/>
                    <a:gd name="connsiteX0" fmla="*/ 0 w 2173574"/>
                    <a:gd name="connsiteY0" fmla="*/ 359764 h 1154243"/>
                    <a:gd name="connsiteX1" fmla="*/ 1169232 w 2173574"/>
                    <a:gd name="connsiteY1" fmla="*/ 0 h 1154243"/>
                    <a:gd name="connsiteX2" fmla="*/ 2173574 w 2173574"/>
                    <a:gd name="connsiteY2" fmla="*/ 359764 h 1154243"/>
                    <a:gd name="connsiteX3" fmla="*/ 2173574 w 2173574"/>
                    <a:gd name="connsiteY3" fmla="*/ 1154243 h 1154243"/>
                    <a:gd name="connsiteX4" fmla="*/ 0 w 2173574"/>
                    <a:gd name="connsiteY4" fmla="*/ 1154243 h 1154243"/>
                    <a:gd name="connsiteX5" fmla="*/ 0 w 2173574"/>
                    <a:gd name="connsiteY5" fmla="*/ 359764 h 11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574" h="1154243">
                      <a:moveTo>
                        <a:pt x="0" y="359764"/>
                      </a:moveTo>
                      <a:cubicBezTo>
                        <a:pt x="359764" y="354767"/>
                        <a:pt x="809468" y="4997"/>
                        <a:pt x="1169232" y="0"/>
                      </a:cubicBezTo>
                      <a:lnTo>
                        <a:pt x="2173574" y="359764"/>
                      </a:lnTo>
                      <a:lnTo>
                        <a:pt x="2173574" y="1154243"/>
                      </a:lnTo>
                      <a:lnTo>
                        <a:pt x="0" y="1154243"/>
                      </a:lnTo>
                      <a:lnTo>
                        <a:pt x="0" y="359764"/>
                      </a:lnTo>
                      <a:close/>
                    </a:path>
                  </a:pathLst>
                </a:cu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6" name="Oval 135"/>
                <p:cNvSpPr/>
                <p:nvPr/>
              </p:nvSpPr>
              <p:spPr>
                <a:xfrm rot="4887131">
                  <a:off x="3300286" y="4299501"/>
                  <a:ext cx="1123347" cy="773120"/>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Oval 136"/>
                <p:cNvSpPr/>
                <p:nvPr/>
              </p:nvSpPr>
              <p:spPr>
                <a:xfrm rot="6031770">
                  <a:off x="964575" y="4294925"/>
                  <a:ext cx="1123347" cy="773120"/>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8" name="Grupo 86"/>
                <p:cNvGrpSpPr/>
                <p:nvPr/>
              </p:nvGrpSpPr>
              <p:grpSpPr>
                <a:xfrm>
                  <a:off x="517368" y="1596473"/>
                  <a:ext cx="1187486" cy="1138528"/>
                  <a:chOff x="4788024" y="1771139"/>
                  <a:chExt cx="1246541" cy="1241334"/>
                </a:xfrm>
              </p:grpSpPr>
              <p:grpSp>
                <p:nvGrpSpPr>
                  <p:cNvPr id="159" name="Grupo 59"/>
                  <p:cNvGrpSpPr/>
                  <p:nvPr/>
                </p:nvGrpSpPr>
                <p:grpSpPr>
                  <a:xfrm>
                    <a:off x="4915036" y="1771139"/>
                    <a:ext cx="949669" cy="522043"/>
                    <a:chOff x="1483070" y="2324099"/>
                    <a:chExt cx="949669" cy="522043"/>
                  </a:xfrm>
                </p:grpSpPr>
                <p:sp>
                  <p:nvSpPr>
                    <p:cNvPr id="162" name="Elipse 62"/>
                    <p:cNvSpPr/>
                    <p:nvPr/>
                  </p:nvSpPr>
                  <p:spPr>
                    <a:xfrm>
                      <a:off x="1773953" y="2456442"/>
                      <a:ext cx="386327" cy="376650"/>
                    </a:xfrm>
                    <a:prstGeom prst="ellipse">
                      <a:avLst/>
                    </a:prstGeom>
                    <a:noFill/>
                    <a:ln w="38100">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Elipse 63"/>
                    <p:cNvSpPr/>
                    <p:nvPr/>
                  </p:nvSpPr>
                  <p:spPr>
                    <a:xfrm>
                      <a:off x="1483070" y="2324100"/>
                      <a:ext cx="457200" cy="52960"/>
                    </a:xfrm>
                    <a:prstGeom prst="ellipse">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Elipse 64"/>
                    <p:cNvSpPr/>
                    <p:nvPr/>
                  </p:nvSpPr>
                  <p:spPr>
                    <a:xfrm>
                      <a:off x="1975539" y="2324100"/>
                      <a:ext cx="457200" cy="52960"/>
                    </a:xfrm>
                    <a:prstGeom prst="ellipse">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Luna 65"/>
                    <p:cNvSpPr/>
                    <p:nvPr/>
                  </p:nvSpPr>
                  <p:spPr>
                    <a:xfrm rot="16200000">
                      <a:off x="1852817" y="2538678"/>
                      <a:ext cx="228600" cy="386327"/>
                    </a:xfrm>
                    <a:prstGeom prst="moon">
                      <a:avLst>
                        <a:gd name="adj" fmla="val 80380"/>
                      </a:avLst>
                    </a:prstGeom>
                    <a:solidFill>
                      <a:schemeClr val="accent3">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6" name="Retraso 66"/>
                    <p:cNvSpPr/>
                    <p:nvPr/>
                  </p:nvSpPr>
                  <p:spPr>
                    <a:xfrm rot="16200000">
                      <a:off x="1896222" y="2360885"/>
                      <a:ext cx="119292" cy="45719"/>
                    </a:xfrm>
                    <a:prstGeom prst="flowChartDelay">
                      <a:avLst/>
                    </a:prstGeom>
                    <a:solidFill>
                      <a:schemeClr val="accent3">
                        <a:lumMod val="75000"/>
                      </a:schemeClr>
                    </a:solid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0" name="Arco 60"/>
                  <p:cNvSpPr/>
                  <p:nvPr/>
                </p:nvSpPr>
                <p:spPr>
                  <a:xfrm rot="14238093">
                    <a:off x="5120165" y="2091570"/>
                    <a:ext cx="914400" cy="914400"/>
                  </a:xfrm>
                  <a:prstGeom prst="arc">
                    <a:avLst>
                      <a:gd name="adj1" fmla="val 19320683"/>
                      <a:gd name="adj2" fmla="val 0"/>
                    </a:avLst>
                  </a:prstGeom>
                  <a:noFill/>
                  <a:ln>
                    <a:solidFill>
                      <a:schemeClr val="accent3">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Arco 61"/>
                  <p:cNvSpPr/>
                  <p:nvPr/>
                </p:nvSpPr>
                <p:spPr>
                  <a:xfrm rot="7361907" flipH="1">
                    <a:off x="4788024" y="2098073"/>
                    <a:ext cx="914400" cy="914400"/>
                  </a:xfrm>
                  <a:prstGeom prst="arc">
                    <a:avLst>
                      <a:gd name="adj1" fmla="val 19320683"/>
                      <a:gd name="adj2" fmla="val 0"/>
                    </a:avLst>
                  </a:prstGeom>
                  <a:noFill/>
                  <a:ln>
                    <a:solidFill>
                      <a:schemeClr val="accent3">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9" name="Straight Connector 138"/>
                <p:cNvCxnSpPr/>
                <p:nvPr/>
              </p:nvCxnSpPr>
              <p:spPr>
                <a:xfrm flipH="1">
                  <a:off x="1382135" y="2964146"/>
                  <a:ext cx="1139016" cy="113901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H="1">
                  <a:off x="1601557" y="2964848"/>
                  <a:ext cx="1118348" cy="1118348"/>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1767300" y="2965551"/>
                  <a:ext cx="1159784" cy="1159784"/>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a:off x="1907760" y="2966253"/>
                  <a:ext cx="1218076" cy="1218075"/>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2060862" y="2966955"/>
                  <a:ext cx="1263726" cy="1263725"/>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a:off x="2191492" y="2964849"/>
                  <a:ext cx="1341680" cy="1341680"/>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2372383" y="2965551"/>
                  <a:ext cx="1359543" cy="1359543"/>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a:off x="2510852" y="2966254"/>
                  <a:ext cx="1428253" cy="1428253"/>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2698230" y="2966956"/>
                  <a:ext cx="1439627" cy="143962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a:off x="2938072" y="2967658"/>
                  <a:ext cx="1398536" cy="1398536"/>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a:off x="3286325" y="2964848"/>
                  <a:ext cx="1262379" cy="1262378"/>
                </a:xfrm>
                <a:prstGeom prst="line">
                  <a:avLst/>
                </a:prstGeom>
                <a:ln w="12700">
                  <a:solidFill>
                    <a:srgbClr val="1A57F9"/>
                  </a:solidFill>
                  <a:prstDash val="dashDot"/>
                  <a:tailEnd type="none"/>
                </a:ln>
                <a:effectLst/>
              </p:spPr>
              <p:style>
                <a:lnRef idx="2">
                  <a:schemeClr val="accent1"/>
                </a:lnRef>
                <a:fillRef idx="0">
                  <a:schemeClr val="accent1"/>
                </a:fillRef>
                <a:effectRef idx="1">
                  <a:schemeClr val="accent1"/>
                </a:effectRef>
                <a:fontRef idx="minor">
                  <a:schemeClr val="tx1"/>
                </a:fontRef>
              </p:style>
            </p:cxnSp>
            <p:sp>
              <p:nvSpPr>
                <p:cNvPr id="150" name="Cloud 149"/>
                <p:cNvSpPr/>
                <p:nvPr/>
              </p:nvSpPr>
              <p:spPr>
                <a:xfrm>
                  <a:off x="2647661" y="2192355"/>
                  <a:ext cx="2538935" cy="1030529"/>
                </a:xfrm>
                <a:prstGeom prst="cloud">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Cloud 150"/>
                <p:cNvSpPr/>
                <p:nvPr/>
              </p:nvSpPr>
              <p:spPr>
                <a:xfrm>
                  <a:off x="1264147" y="2241756"/>
                  <a:ext cx="2244911" cy="989510"/>
                </a:xfrm>
                <a:prstGeom prst="cloud">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Elipse 128"/>
                <p:cNvSpPr/>
                <p:nvPr/>
              </p:nvSpPr>
              <p:spPr>
                <a:xfrm rot="12590743">
                  <a:off x="1105918" y="2636701"/>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3" name="Elipse 128"/>
                <p:cNvSpPr/>
                <p:nvPr/>
              </p:nvSpPr>
              <p:spPr>
                <a:xfrm rot="1810755">
                  <a:off x="2121917" y="3220900"/>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4" name="TextBox 153"/>
                <p:cNvSpPr txBox="1"/>
                <p:nvPr/>
              </p:nvSpPr>
              <p:spPr>
                <a:xfrm>
                  <a:off x="1650998" y="1625599"/>
                  <a:ext cx="3905032" cy="377698"/>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Atmospheric gas absorption</a:t>
                  </a:r>
                </a:p>
              </p:txBody>
            </p:sp>
            <p:sp>
              <p:nvSpPr>
                <p:cNvPr id="155" name="TextBox 154"/>
                <p:cNvSpPr txBox="1"/>
                <p:nvPr/>
              </p:nvSpPr>
              <p:spPr>
                <a:xfrm>
                  <a:off x="3458909" y="2345691"/>
                  <a:ext cx="1803400" cy="629497"/>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Cloud attenuation</a:t>
                  </a:r>
                </a:p>
              </p:txBody>
            </p:sp>
            <p:sp>
              <p:nvSpPr>
                <p:cNvPr id="156" name="TextBox 155"/>
                <p:cNvSpPr txBox="1"/>
                <p:nvPr/>
              </p:nvSpPr>
              <p:spPr>
                <a:xfrm rot="19016057">
                  <a:off x="584200" y="3217340"/>
                  <a:ext cx="2247901" cy="629497"/>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Hydrometeor scattering</a:t>
                  </a:r>
                </a:p>
              </p:txBody>
            </p:sp>
            <p:sp>
              <p:nvSpPr>
                <p:cNvPr id="157" name="Elipse 128"/>
                <p:cNvSpPr/>
                <p:nvPr/>
              </p:nvSpPr>
              <p:spPr>
                <a:xfrm rot="12590743">
                  <a:off x="1334519" y="2306501"/>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66000"/>
                        <a:alpha val="0"/>
                      </a:schemeClr>
                    </a:gs>
                    <a:gs pos="4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58" name="Elipse 128"/>
                <p:cNvSpPr/>
                <p:nvPr/>
              </p:nvSpPr>
              <p:spPr>
                <a:xfrm rot="1810755">
                  <a:off x="2272663" y="2871706"/>
                  <a:ext cx="2254998" cy="351345"/>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66000"/>
                        <a:alpha val="0"/>
                      </a:schemeClr>
                    </a:gs>
                    <a:gs pos="48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nvGrpSpPr>
              <p:cNvPr id="110" name="Grupo 97"/>
              <p:cNvGrpSpPr/>
              <p:nvPr/>
            </p:nvGrpSpPr>
            <p:grpSpPr>
              <a:xfrm rot="19289095">
                <a:off x="8429546" y="3723961"/>
                <a:ext cx="396788" cy="490263"/>
                <a:chOff x="5208041" y="2294706"/>
                <a:chExt cx="2401806" cy="2967616"/>
              </a:xfrm>
              <a:solidFill>
                <a:schemeClr val="accent3">
                  <a:lumMod val="75000"/>
                </a:schemeClr>
              </a:solidFill>
            </p:grpSpPr>
            <p:sp>
              <p:nvSpPr>
                <p:cNvPr id="112" name="Rectángulo redondeado 67"/>
                <p:cNvSpPr/>
                <p:nvPr/>
              </p:nvSpPr>
              <p:spPr>
                <a:xfrm>
                  <a:off x="5940152" y="3329071"/>
                  <a:ext cx="914400" cy="914400"/>
                </a:xfrm>
                <a:prstGeom prst="roundRect">
                  <a:avLst>
                    <a:gd name="adj" fmla="val 39584"/>
                  </a:avLst>
                </a:prstGeom>
                <a:grpFill/>
                <a:ln>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3" name="Grupo 75"/>
                <p:cNvGrpSpPr/>
                <p:nvPr/>
              </p:nvGrpSpPr>
              <p:grpSpPr>
                <a:xfrm>
                  <a:off x="6823810" y="2311036"/>
                  <a:ext cx="786037" cy="1348297"/>
                  <a:chOff x="6823810" y="2311036"/>
                  <a:chExt cx="786037" cy="1348297"/>
                </a:xfrm>
                <a:grpFill/>
              </p:grpSpPr>
              <p:sp>
                <p:nvSpPr>
                  <p:cNvPr id="129" name="Trapecio 70"/>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Elipse 72"/>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1" name="Elipse 73"/>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Elipse 74"/>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4" name="Grupo 81"/>
                <p:cNvGrpSpPr/>
                <p:nvPr/>
              </p:nvGrpSpPr>
              <p:grpSpPr>
                <a:xfrm flipV="1">
                  <a:off x="6812785" y="3914025"/>
                  <a:ext cx="786037" cy="1348297"/>
                  <a:chOff x="6823810" y="2311036"/>
                  <a:chExt cx="786037" cy="1348297"/>
                </a:xfrm>
                <a:grpFill/>
              </p:grpSpPr>
              <p:sp>
                <p:nvSpPr>
                  <p:cNvPr id="125" name="Trapecio 82"/>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6" name="Elipse 83"/>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7" name="Elipse 84"/>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8" name="Elipse 85"/>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5" name="Grupo 87"/>
                <p:cNvGrpSpPr/>
                <p:nvPr/>
              </p:nvGrpSpPr>
              <p:grpSpPr>
                <a:xfrm flipH="1">
                  <a:off x="5219066" y="2294706"/>
                  <a:ext cx="786037" cy="1348297"/>
                  <a:chOff x="6823810" y="2311036"/>
                  <a:chExt cx="786037" cy="1348297"/>
                </a:xfrm>
                <a:grpFill/>
              </p:grpSpPr>
              <p:sp>
                <p:nvSpPr>
                  <p:cNvPr id="121" name="Trapecio 88"/>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Elipse 89"/>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3" name="Elipse 90"/>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Elipse 91"/>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6" name="Grupo 92"/>
                <p:cNvGrpSpPr/>
                <p:nvPr/>
              </p:nvGrpSpPr>
              <p:grpSpPr>
                <a:xfrm flipH="1" flipV="1">
                  <a:off x="5208041" y="3897695"/>
                  <a:ext cx="786037" cy="1348297"/>
                  <a:chOff x="6823810" y="2311036"/>
                  <a:chExt cx="786037" cy="1348297"/>
                </a:xfrm>
                <a:grpFill/>
              </p:grpSpPr>
              <p:sp>
                <p:nvSpPr>
                  <p:cNvPr id="117" name="Trapecio 93"/>
                  <p:cNvSpPr/>
                  <p:nvPr/>
                </p:nvSpPr>
                <p:spPr>
                  <a:xfrm rot="2585464">
                    <a:off x="6823810" y="2701673"/>
                    <a:ext cx="330303" cy="957660"/>
                  </a:xfrm>
                  <a:prstGeom prst="trapezoid">
                    <a:avLst>
                      <a:gd name="adj" fmla="val 36458"/>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Elipse 94"/>
                  <p:cNvSpPr/>
                  <p:nvPr/>
                </p:nvSpPr>
                <p:spPr>
                  <a:xfrm rot="2908878" flipV="1">
                    <a:off x="6886205" y="2491687"/>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Elipse 95"/>
                  <p:cNvSpPr/>
                  <p:nvPr/>
                </p:nvSpPr>
                <p:spPr>
                  <a:xfrm rot="2908878" flipV="1">
                    <a:off x="7315031" y="2993830"/>
                    <a:ext cx="475467" cy="114165"/>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0" name="Elipse 96"/>
                  <p:cNvSpPr/>
                  <p:nvPr/>
                </p:nvSpPr>
                <p:spPr>
                  <a:xfrm>
                    <a:off x="7205804" y="2684364"/>
                    <a:ext cx="230880" cy="244143"/>
                  </a:xfrm>
                  <a:prstGeom prst="ellipse">
                    <a:avLst/>
                  </a:prstGeom>
                  <a:grpFill/>
                  <a:ln>
                    <a:solidFill>
                      <a:schemeClr val="accent3">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useBgFill="1">
            <p:nvSpPr>
              <p:cNvPr id="111" name="Rectangle 110"/>
              <p:cNvSpPr/>
              <p:nvPr/>
            </p:nvSpPr>
            <p:spPr>
              <a:xfrm>
                <a:off x="8898775" y="1335866"/>
                <a:ext cx="419792" cy="4239184"/>
              </a:xfrm>
              <a:prstGeom prst="rect">
                <a:avLst/>
              </a:prstGeom>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7" name="TextBox 166"/>
            <p:cNvSpPr txBox="1"/>
            <p:nvPr/>
          </p:nvSpPr>
          <p:spPr>
            <a:xfrm rot="1813442">
              <a:off x="5285636" y="2584253"/>
              <a:ext cx="2122998" cy="261610"/>
            </a:xfrm>
            <a:prstGeom prst="rect">
              <a:avLst/>
            </a:prstGeom>
            <a:noFill/>
          </p:spPr>
          <p:txBody>
            <a:bodyPr wrap="square" rtlCol="0">
              <a:spAutoFit/>
            </a:bodyPr>
            <a:lstStyle/>
            <a:p>
              <a:r>
                <a:rPr lang="en-US" sz="1100" dirty="0" smtClean="0">
                  <a:solidFill>
                    <a:srgbClr val="FFFF00"/>
                  </a:solidFill>
                  <a:latin typeface="Gill Sans MT"/>
                  <a:cs typeface="Gill Sans MT"/>
                </a:rPr>
                <a:t>More path loss (</a:t>
              </a:r>
              <a:r>
                <a:rPr lang="en-US" sz="1100" dirty="0" err="1" smtClean="0">
                  <a:solidFill>
                    <a:srgbClr val="FFFF00"/>
                  </a:solidFill>
                  <a:latin typeface="Gill Sans MT"/>
                  <a:cs typeface="Gill Sans MT"/>
                </a:rPr>
                <a:t>eg</a:t>
              </a:r>
              <a:r>
                <a:rPr lang="en-US" sz="1100" dirty="0" smtClean="0">
                  <a:solidFill>
                    <a:srgbClr val="FFFF00"/>
                  </a:solidFill>
                  <a:latin typeface="Gill Sans MT"/>
                  <a:cs typeface="Gill Sans MT"/>
                </a:rPr>
                <a:t>. 60 GHz)</a:t>
              </a:r>
            </a:p>
          </p:txBody>
        </p:sp>
        <p:sp>
          <p:nvSpPr>
            <p:cNvPr id="168" name="TextBox 167"/>
            <p:cNvSpPr txBox="1"/>
            <p:nvPr/>
          </p:nvSpPr>
          <p:spPr>
            <a:xfrm rot="1813442">
              <a:off x="5141621" y="2800277"/>
              <a:ext cx="2122998" cy="261610"/>
            </a:xfrm>
            <a:prstGeom prst="rect">
              <a:avLst/>
            </a:prstGeom>
            <a:noFill/>
          </p:spPr>
          <p:txBody>
            <a:bodyPr wrap="square" rtlCol="0">
              <a:spAutoFit/>
            </a:bodyPr>
            <a:lstStyle/>
            <a:p>
              <a:r>
                <a:rPr lang="en-US" sz="1100" dirty="0" smtClean="0">
                  <a:solidFill>
                    <a:srgbClr val="FFFF00"/>
                  </a:solidFill>
                  <a:latin typeface="Gill Sans MT"/>
                  <a:cs typeface="Gill Sans MT"/>
                </a:rPr>
                <a:t>Less path loss (</a:t>
              </a:r>
              <a:r>
                <a:rPr lang="en-US" sz="1100" dirty="0" err="1" smtClean="0">
                  <a:solidFill>
                    <a:srgbClr val="FFFF00"/>
                  </a:solidFill>
                  <a:latin typeface="Gill Sans MT"/>
                  <a:cs typeface="Gill Sans MT"/>
                </a:rPr>
                <a:t>eg</a:t>
              </a:r>
              <a:r>
                <a:rPr lang="en-US" sz="1100" dirty="0" smtClean="0">
                  <a:solidFill>
                    <a:srgbClr val="FFFF00"/>
                  </a:solidFill>
                  <a:latin typeface="Gill Sans MT"/>
                  <a:cs typeface="Gill Sans MT"/>
                </a:rPr>
                <a:t>. 38 GHz)</a:t>
              </a:r>
            </a:p>
          </p:txBody>
        </p:sp>
      </p:grpSp>
      <p:sp>
        <p:nvSpPr>
          <p:cNvPr id="170" name="Rectángulo redondeado 49"/>
          <p:cNvSpPr/>
          <p:nvPr/>
        </p:nvSpPr>
        <p:spPr>
          <a:xfrm>
            <a:off x="7578561" y="2166783"/>
            <a:ext cx="1457935" cy="1890058"/>
          </a:xfrm>
          <a:prstGeom prst="roundRect">
            <a:avLst/>
          </a:prstGeom>
          <a:solidFill>
            <a:srgbClr val="CC6600"/>
          </a:solidFill>
          <a:ln>
            <a:noFill/>
          </a:ln>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Weather effects both received signal and noise powers!</a:t>
            </a:r>
            <a:endParaRPr lang="en-US" altLang="ko-KR" sz="1800" dirty="0">
              <a:solidFill>
                <a:schemeClr val="bg1"/>
              </a:solidFill>
              <a:latin typeface="Gill Sans MT" panose="020B0502020104020203" pitchFamily="34" charset="0"/>
              <a:ea typeface="굴림" charset="-127"/>
              <a:cs typeface="굴림" charset="-127"/>
            </a:endParaRPr>
          </a:p>
        </p:txBody>
      </p:sp>
    </p:spTree>
    <p:extLst>
      <p:ext uri="{BB962C8B-B14F-4D97-AF65-F5344CB8AC3E}">
        <p14:creationId xmlns:p14="http://schemas.microsoft.com/office/powerpoint/2010/main" val="172458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Scalar digital channel from one UE to AP subarray</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11</a:t>
            </a:fld>
            <a:endParaRPr lang="es-ES_tradnl"/>
          </a:p>
        </p:txBody>
      </p:sp>
      <p:grpSp>
        <p:nvGrpSpPr>
          <p:cNvPr id="13" name="Group 12"/>
          <p:cNvGrpSpPr/>
          <p:nvPr/>
        </p:nvGrpSpPr>
        <p:grpSpPr>
          <a:xfrm>
            <a:off x="1907704" y="915566"/>
            <a:ext cx="5976664" cy="1296144"/>
            <a:chOff x="2267744" y="771550"/>
            <a:chExt cx="5328592" cy="1008112"/>
          </a:xfrm>
        </p:grpSpPr>
        <p:sp>
          <p:nvSpPr>
            <p:cNvPr id="8" name="Rounded Rectangle 7"/>
            <p:cNvSpPr/>
            <p:nvPr/>
          </p:nvSpPr>
          <p:spPr>
            <a:xfrm>
              <a:off x="2267744" y="915566"/>
              <a:ext cx="720080" cy="792088"/>
            </a:xfrm>
            <a:prstGeom prst="roundRect">
              <a:avLst/>
            </a:prstGeom>
            <a:ln w="44450">
              <a:solidFill>
                <a:srgbClr val="C00000"/>
              </a:solidFill>
            </a:ln>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 name="Rounded Rectangle 8"/>
            <p:cNvSpPr/>
            <p:nvPr/>
          </p:nvSpPr>
          <p:spPr>
            <a:xfrm>
              <a:off x="3851920" y="771550"/>
              <a:ext cx="1152128" cy="1008112"/>
            </a:xfrm>
            <a:prstGeom prst="roundRect">
              <a:avLst/>
            </a:prstGeom>
            <a:ln w="44450">
              <a:solidFill>
                <a:schemeClr val="accent6">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10" name="Picture 9"/>
            <p:cNvPicPr>
              <a:picLocks noChangeAspect="1"/>
            </p:cNvPicPr>
            <p:nvPr/>
          </p:nvPicPr>
          <p:blipFill>
            <a:blip r:embed="rId3"/>
            <a:stretch>
              <a:fillRect/>
            </a:stretch>
          </p:blipFill>
          <p:spPr>
            <a:xfrm>
              <a:off x="2411760" y="915566"/>
              <a:ext cx="5000556" cy="720080"/>
            </a:xfrm>
            <a:prstGeom prst="rect">
              <a:avLst/>
            </a:prstGeom>
          </p:spPr>
        </p:pic>
        <p:sp>
          <p:nvSpPr>
            <p:cNvPr id="11" name="Rounded Rectangle 10"/>
            <p:cNvSpPr/>
            <p:nvPr/>
          </p:nvSpPr>
          <p:spPr>
            <a:xfrm>
              <a:off x="5148064" y="915566"/>
              <a:ext cx="864096" cy="731520"/>
            </a:xfrm>
            <a:prstGeom prst="roundRect">
              <a:avLst/>
            </a:prstGeom>
            <a:ln w="44450">
              <a:solidFill>
                <a:srgbClr val="CC66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 name="Rounded Rectangle 11"/>
            <p:cNvSpPr/>
            <p:nvPr/>
          </p:nvSpPr>
          <p:spPr>
            <a:xfrm>
              <a:off x="6732240" y="915566"/>
              <a:ext cx="864096" cy="731520"/>
            </a:xfrm>
            <a:prstGeom prst="roundRect">
              <a:avLst/>
            </a:prstGeom>
            <a:ln w="44450">
              <a:solidFill>
                <a:srgbClr val="7C9949"/>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cxnSp>
        <p:nvCxnSpPr>
          <p:cNvPr id="24" name="Straight Arrow Connector 23"/>
          <p:cNvCxnSpPr>
            <a:stCxn id="8" idx="2"/>
          </p:cNvCxnSpPr>
          <p:nvPr/>
        </p:nvCxnSpPr>
        <p:spPr>
          <a:xfrm flipH="1">
            <a:off x="1763688" y="2119128"/>
            <a:ext cx="547845" cy="956678"/>
          </a:xfrm>
          <a:prstGeom prst="straightConnector1">
            <a:avLst/>
          </a:prstGeom>
          <a:ln w="444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315928" y="2211710"/>
            <a:ext cx="0" cy="288032"/>
          </a:xfrm>
          <a:prstGeom prst="straightConnector1">
            <a:avLst/>
          </a:prstGeom>
          <a:ln w="44450">
            <a:solidFill>
              <a:srgbClr val="38506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652120" y="2067694"/>
            <a:ext cx="0" cy="1322583"/>
          </a:xfrm>
          <a:prstGeom prst="straightConnector1">
            <a:avLst/>
          </a:prstGeom>
          <a:ln w="44450">
            <a:solidFill>
              <a:srgbClr val="CC6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2"/>
          </p:cNvCxnSpPr>
          <p:nvPr/>
        </p:nvCxnSpPr>
        <p:spPr>
          <a:xfrm flipH="1">
            <a:off x="7380312" y="2041255"/>
            <a:ext cx="19462" cy="674511"/>
          </a:xfrm>
          <a:prstGeom prst="straightConnector1">
            <a:avLst/>
          </a:prstGeom>
          <a:ln w="44450">
            <a:solidFill>
              <a:srgbClr val="7C9949"/>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7164288" y="2715766"/>
            <a:ext cx="1368152" cy="1097280"/>
          </a:xfrm>
          <a:prstGeom prst="roundRect">
            <a:avLst/>
          </a:prstGeom>
          <a:solidFill>
            <a:schemeClr val="accent4">
              <a:lumMod val="40000"/>
              <a:lumOff val="60000"/>
            </a:schemeClr>
          </a:solidFill>
          <a:ln w="44450">
            <a:solidFill>
              <a:srgbClr val="7C9949"/>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7" name="Rounded Rectangle 36"/>
          <p:cNvSpPr/>
          <p:nvPr/>
        </p:nvSpPr>
        <p:spPr>
          <a:xfrm>
            <a:off x="323528" y="3075806"/>
            <a:ext cx="2160240" cy="1328023"/>
          </a:xfrm>
          <a:prstGeom prst="roundRect">
            <a:avLst/>
          </a:prstGeom>
          <a:solidFill>
            <a:schemeClr val="accent2">
              <a:lumMod val="20000"/>
              <a:lumOff val="80000"/>
            </a:schemeClr>
          </a:solidFill>
          <a:ln w="44450">
            <a:solidFill>
              <a:srgbClr val="C00000"/>
            </a:solidFill>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Received signal at AP subarray </a:t>
            </a:r>
            <a:r>
              <a:rPr lang="en-US" dirty="0" err="1" smtClean="0">
                <a:solidFill>
                  <a:schemeClr val="tx1">
                    <a:lumMod val="75000"/>
                    <a:lumOff val="25000"/>
                  </a:schemeClr>
                </a:solidFill>
                <a:latin typeface="Gill Sans MT"/>
                <a:cs typeface="Gill Sans MT"/>
              </a:rPr>
              <a:t>i</a:t>
            </a:r>
            <a:endParaRPr lang="en-US" dirty="0">
              <a:solidFill>
                <a:schemeClr val="tx1">
                  <a:lumMod val="75000"/>
                  <a:lumOff val="25000"/>
                </a:schemeClr>
              </a:solidFill>
              <a:latin typeface="Gill Sans MT"/>
              <a:cs typeface="Gill Sans MT"/>
            </a:endParaRPr>
          </a:p>
        </p:txBody>
      </p:sp>
      <p:sp>
        <p:nvSpPr>
          <p:cNvPr id="38" name="Rounded Rectangle 37"/>
          <p:cNvSpPr/>
          <p:nvPr/>
        </p:nvSpPr>
        <p:spPr>
          <a:xfrm>
            <a:off x="5364088" y="3363838"/>
            <a:ext cx="1584176" cy="1463040"/>
          </a:xfrm>
          <a:prstGeom prst="roundRect">
            <a:avLst/>
          </a:prstGeom>
          <a:solidFill>
            <a:schemeClr val="accent5">
              <a:lumMod val="60000"/>
              <a:lumOff val="40000"/>
            </a:schemeClr>
          </a:solidFill>
          <a:ln w="44450">
            <a:solidFill>
              <a:srgbClr val="CC66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9" name="Rounded Rectangle 38"/>
          <p:cNvSpPr/>
          <p:nvPr/>
        </p:nvSpPr>
        <p:spPr>
          <a:xfrm>
            <a:off x="2627784" y="2499742"/>
            <a:ext cx="2592288" cy="914400"/>
          </a:xfrm>
          <a:prstGeom prst="roundRect">
            <a:avLst/>
          </a:prstGeom>
          <a:solidFill>
            <a:schemeClr val="accent6">
              <a:lumMod val="20000"/>
              <a:lumOff val="80000"/>
            </a:schemeClr>
          </a:solidFill>
          <a:ln w="4445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0" name="TextBox 39"/>
          <p:cNvSpPr txBox="1"/>
          <p:nvPr/>
        </p:nvSpPr>
        <p:spPr>
          <a:xfrm>
            <a:off x="5292080" y="3435846"/>
            <a:ext cx="1728192" cy="1569660"/>
          </a:xfrm>
          <a:prstGeom prst="rect">
            <a:avLst/>
          </a:prstGeom>
          <a:noFill/>
        </p:spPr>
        <p:txBody>
          <a:bodyPr wrap="square" rtlCol="0">
            <a:spAutoFit/>
          </a:bodyPr>
          <a:lstStyle/>
          <a:p>
            <a:pPr algn="ctr"/>
            <a:r>
              <a:rPr lang="en-US" dirty="0">
                <a:solidFill>
                  <a:schemeClr val="tx1">
                    <a:lumMod val="75000"/>
                    <a:lumOff val="25000"/>
                  </a:schemeClr>
                </a:solidFill>
                <a:latin typeface="Gill Sans MT"/>
                <a:cs typeface="Gill Sans MT"/>
              </a:rPr>
              <a:t>Symbol transmitted by UE k</a:t>
            </a:r>
          </a:p>
          <a:p>
            <a:endParaRPr lang="en-US" dirty="0" err="1" smtClean="0">
              <a:solidFill>
                <a:schemeClr val="tx1">
                  <a:lumMod val="75000"/>
                  <a:lumOff val="25000"/>
                </a:schemeClr>
              </a:solidFill>
              <a:latin typeface="Gill Sans MT"/>
              <a:cs typeface="Gill Sans MT"/>
            </a:endParaRPr>
          </a:p>
        </p:txBody>
      </p:sp>
      <p:sp>
        <p:nvSpPr>
          <p:cNvPr id="42" name="TextBox 41"/>
          <p:cNvSpPr txBox="1"/>
          <p:nvPr/>
        </p:nvSpPr>
        <p:spPr>
          <a:xfrm>
            <a:off x="7164288" y="2859782"/>
            <a:ext cx="1368152" cy="731520"/>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Gaussian noise</a:t>
            </a:r>
          </a:p>
        </p:txBody>
      </p:sp>
      <p:sp>
        <p:nvSpPr>
          <p:cNvPr id="44" name="TextBox 43"/>
          <p:cNvSpPr txBox="1"/>
          <p:nvPr/>
        </p:nvSpPr>
        <p:spPr>
          <a:xfrm>
            <a:off x="2699792" y="2509289"/>
            <a:ext cx="2448272"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Channel from UE k to subarray </a:t>
            </a:r>
            <a:r>
              <a:rPr lang="en-US" dirty="0" err="1" smtClean="0">
                <a:solidFill>
                  <a:schemeClr val="tx1">
                    <a:lumMod val="75000"/>
                    <a:lumOff val="25000"/>
                  </a:schemeClr>
                </a:solidFill>
                <a:latin typeface="Gill Sans MT"/>
                <a:cs typeface="Gill Sans MT"/>
              </a:rPr>
              <a:t>i</a:t>
            </a:r>
            <a:endParaRPr lang="en-US" dirty="0" smtClean="0">
              <a:solidFill>
                <a:schemeClr val="tx1">
                  <a:lumMod val="75000"/>
                  <a:lumOff val="25000"/>
                </a:schemeClr>
              </a:solidFill>
              <a:latin typeface="Gill Sans MT"/>
              <a:cs typeface="Gill Sans MT"/>
            </a:endParaRPr>
          </a:p>
        </p:txBody>
      </p:sp>
      <p:cxnSp>
        <p:nvCxnSpPr>
          <p:cNvPr id="46" name="Straight Arrow Connector 45"/>
          <p:cNvCxnSpPr/>
          <p:nvPr/>
        </p:nvCxnSpPr>
        <p:spPr>
          <a:xfrm>
            <a:off x="3277663" y="3435846"/>
            <a:ext cx="0" cy="144016"/>
          </a:xfrm>
          <a:prstGeom prst="straightConnector1">
            <a:avLst/>
          </a:prstGeom>
          <a:ln w="44450">
            <a:solidFill>
              <a:srgbClr val="38506B"/>
            </a:solidFill>
            <a:tailEnd type="non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2627783" y="3579862"/>
            <a:ext cx="2624655" cy="1463040"/>
          </a:xfrm>
          <a:prstGeom prst="roundRect">
            <a:avLst/>
          </a:prstGeom>
          <a:solidFill>
            <a:schemeClr val="accent6">
              <a:lumMod val="20000"/>
              <a:lumOff val="80000"/>
            </a:schemeClr>
          </a:solidFill>
          <a:ln w="4445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50" name="Picture 49"/>
          <p:cNvPicPr>
            <a:picLocks noChangeAspect="1"/>
          </p:cNvPicPr>
          <p:nvPr/>
        </p:nvPicPr>
        <p:blipFill>
          <a:blip r:embed="rId4"/>
          <a:stretch>
            <a:fillRect/>
          </a:stretch>
        </p:blipFill>
        <p:spPr>
          <a:xfrm>
            <a:off x="2987824" y="4011910"/>
            <a:ext cx="1748764" cy="437191"/>
          </a:xfrm>
          <a:prstGeom prst="rect">
            <a:avLst/>
          </a:prstGeom>
        </p:spPr>
      </p:pic>
      <p:sp>
        <p:nvSpPr>
          <p:cNvPr id="51" name="Left Brace 50"/>
          <p:cNvSpPr/>
          <p:nvPr/>
        </p:nvSpPr>
        <p:spPr>
          <a:xfrm rot="5400000" flipV="1">
            <a:off x="3816366" y="3975457"/>
            <a:ext cx="218721" cy="291628"/>
          </a:xfrm>
          <a:prstGeom prst="leftBrace">
            <a:avLst/>
          </a:prstGeom>
          <a:ln w="38100">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e 51"/>
          <p:cNvSpPr/>
          <p:nvPr/>
        </p:nvSpPr>
        <p:spPr>
          <a:xfrm rot="16200000">
            <a:off x="4176406" y="4479512"/>
            <a:ext cx="218721" cy="291628"/>
          </a:xfrm>
          <a:prstGeom prst="leftBrace">
            <a:avLst/>
          </a:prstGeom>
          <a:ln w="38100">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2771799" y="3651869"/>
            <a:ext cx="1749769" cy="369332"/>
          </a:xfrm>
          <a:prstGeom prst="rect">
            <a:avLst/>
          </a:prstGeom>
          <a:noFill/>
        </p:spPr>
        <p:txBody>
          <a:bodyPr wrap="square" rtlCol="0">
            <a:spAutoFit/>
          </a:bodyPr>
          <a:lstStyle/>
          <a:p>
            <a:r>
              <a:rPr lang="en-US" sz="1800" dirty="0" smtClean="0">
                <a:solidFill>
                  <a:schemeClr val="tx1">
                    <a:lumMod val="75000"/>
                    <a:lumOff val="25000"/>
                  </a:schemeClr>
                </a:solidFill>
                <a:latin typeface="Gill Sans MT"/>
                <a:cs typeface="Gill Sans MT"/>
              </a:rPr>
              <a:t>Large scale term</a:t>
            </a:r>
          </a:p>
        </p:txBody>
      </p:sp>
      <p:sp>
        <p:nvSpPr>
          <p:cNvPr id="54" name="TextBox 53"/>
          <p:cNvSpPr txBox="1"/>
          <p:nvPr/>
        </p:nvSpPr>
        <p:spPr>
          <a:xfrm>
            <a:off x="2915816" y="4659982"/>
            <a:ext cx="1749769" cy="369332"/>
          </a:xfrm>
          <a:prstGeom prst="rect">
            <a:avLst/>
          </a:prstGeom>
          <a:noFill/>
        </p:spPr>
        <p:txBody>
          <a:bodyPr wrap="square" rtlCol="0">
            <a:spAutoFit/>
          </a:bodyPr>
          <a:lstStyle/>
          <a:p>
            <a:r>
              <a:rPr lang="en-US" sz="1800" dirty="0" smtClean="0">
                <a:solidFill>
                  <a:schemeClr val="tx1">
                    <a:lumMod val="75000"/>
                    <a:lumOff val="25000"/>
                  </a:schemeClr>
                </a:solidFill>
                <a:latin typeface="Gill Sans MT"/>
                <a:cs typeface="Gill Sans MT"/>
              </a:rPr>
              <a:t>Small scale term</a:t>
            </a:r>
          </a:p>
        </p:txBody>
      </p:sp>
    </p:spTree>
    <p:extLst>
      <p:ext uri="{BB962C8B-B14F-4D97-AF65-F5344CB8AC3E}">
        <p14:creationId xmlns:p14="http://schemas.microsoft.com/office/powerpoint/2010/main" val="1752667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communication from UE to AP subarray</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12</a:t>
            </a:fld>
            <a:endParaRPr lang="es-ES_tradnl"/>
          </a:p>
        </p:txBody>
      </p:sp>
      <p:grpSp>
        <p:nvGrpSpPr>
          <p:cNvPr id="13" name="Group 12"/>
          <p:cNvGrpSpPr/>
          <p:nvPr/>
        </p:nvGrpSpPr>
        <p:grpSpPr>
          <a:xfrm>
            <a:off x="971600" y="771550"/>
            <a:ext cx="2304256" cy="864096"/>
            <a:chOff x="2051720" y="1923678"/>
            <a:chExt cx="1999072" cy="720080"/>
          </a:xfrm>
        </p:grpSpPr>
        <p:sp>
          <p:nvSpPr>
            <p:cNvPr id="8" name="Rounded Rectangle 7"/>
            <p:cNvSpPr/>
            <p:nvPr/>
          </p:nvSpPr>
          <p:spPr>
            <a:xfrm>
              <a:off x="2843808" y="2067694"/>
              <a:ext cx="360040" cy="457200"/>
            </a:xfrm>
            <a:prstGeom prst="roundRect">
              <a:avLst/>
            </a:prstGeom>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 name="Rounded Rectangle 10"/>
            <p:cNvSpPr/>
            <p:nvPr/>
          </p:nvSpPr>
          <p:spPr>
            <a:xfrm>
              <a:off x="3319272" y="1923678"/>
              <a:ext cx="731520" cy="720080"/>
            </a:xfrm>
            <a:prstGeom prst="roundRect">
              <a:avLst/>
            </a:prstGeom>
            <a:ln w="43180">
              <a:solidFill>
                <a:srgbClr val="0070C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12" name="Picture 11"/>
            <p:cNvPicPr>
              <a:picLocks noChangeAspect="1"/>
            </p:cNvPicPr>
            <p:nvPr/>
          </p:nvPicPr>
          <p:blipFill>
            <a:blip r:embed="rId3"/>
            <a:stretch>
              <a:fillRect/>
            </a:stretch>
          </p:blipFill>
          <p:spPr>
            <a:xfrm>
              <a:off x="2051720" y="1995686"/>
              <a:ext cx="1879600" cy="431800"/>
            </a:xfrm>
            <a:prstGeom prst="rect">
              <a:avLst/>
            </a:prstGeom>
          </p:spPr>
        </p:pic>
      </p:grpSp>
      <p:cxnSp>
        <p:nvCxnSpPr>
          <p:cNvPr id="15" name="Straight Arrow Connector 14"/>
          <p:cNvCxnSpPr>
            <a:stCxn id="8" idx="2"/>
          </p:cNvCxnSpPr>
          <p:nvPr/>
        </p:nvCxnSpPr>
        <p:spPr>
          <a:xfrm>
            <a:off x="2092113" y="1493009"/>
            <a:ext cx="22570" cy="718701"/>
          </a:xfrm>
          <a:prstGeom prst="straightConnector1">
            <a:avLst/>
          </a:prstGeom>
          <a:ln w="44450">
            <a:solidFill>
              <a:srgbClr val="C5480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3"/>
          </p:cNvCxnSpPr>
          <p:nvPr/>
        </p:nvCxnSpPr>
        <p:spPr>
          <a:xfrm>
            <a:off x="3275856" y="1203598"/>
            <a:ext cx="432048" cy="0"/>
          </a:xfrm>
          <a:prstGeom prst="straightConnector1">
            <a:avLst/>
          </a:prstGeom>
          <a:ln w="444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179512" y="2211710"/>
            <a:ext cx="8778240" cy="1645920"/>
          </a:xfrm>
          <a:prstGeom prst="roundRect">
            <a:avLst/>
          </a:prstGeom>
          <a:solidFill>
            <a:schemeClr val="accent2">
              <a:lumMod val="20000"/>
              <a:lumOff val="80000"/>
            </a:schemeClr>
          </a:solidFill>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Rounded Rectangle 23"/>
          <p:cNvSpPr/>
          <p:nvPr/>
        </p:nvSpPr>
        <p:spPr>
          <a:xfrm>
            <a:off x="3707904" y="699542"/>
            <a:ext cx="5184576" cy="1371600"/>
          </a:xfrm>
          <a:prstGeom prst="roundRect">
            <a:avLst/>
          </a:prstGeom>
          <a:solidFill>
            <a:schemeClr val="accent3">
              <a:lumMod val="20000"/>
              <a:lumOff val="80000"/>
            </a:schemeClr>
          </a:solidFill>
          <a:ln w="44450">
            <a:solidFill>
              <a:srgbClr val="0070C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 name="Content Placeholder 4"/>
          <p:cNvSpPr>
            <a:spLocks noGrp="1"/>
          </p:cNvSpPr>
          <p:nvPr>
            <p:ph idx="1"/>
          </p:nvPr>
        </p:nvSpPr>
        <p:spPr>
          <a:xfrm>
            <a:off x="323528" y="2427734"/>
            <a:ext cx="7632848" cy="504056"/>
          </a:xfrm>
        </p:spPr>
        <p:txBody>
          <a:bodyPr>
            <a:normAutofit/>
          </a:bodyPr>
          <a:lstStyle/>
          <a:p>
            <a:pPr marL="0" indent="0">
              <a:buNone/>
            </a:pPr>
            <a:r>
              <a:rPr lang="en-US" sz="2000" dirty="0" smtClean="0"/>
              <a:t>Free Space Propagation (</a:t>
            </a:r>
            <a:r>
              <a:rPr lang="en-US" sz="2000" dirty="0" err="1" smtClean="0"/>
              <a:t>Friis</a:t>
            </a:r>
            <a:r>
              <a:rPr lang="en-US" sz="2000" dirty="0" smtClean="0"/>
              <a:t>):</a:t>
            </a:r>
          </a:p>
        </p:txBody>
      </p:sp>
      <p:pic>
        <p:nvPicPr>
          <p:cNvPr id="7" name="Picture 6"/>
          <p:cNvPicPr>
            <a:picLocks noChangeAspect="1"/>
          </p:cNvPicPr>
          <p:nvPr/>
        </p:nvPicPr>
        <p:blipFill>
          <a:blip r:embed="rId4"/>
          <a:stretch>
            <a:fillRect/>
          </a:stretch>
        </p:blipFill>
        <p:spPr>
          <a:xfrm>
            <a:off x="3707904" y="2315326"/>
            <a:ext cx="4464496" cy="616464"/>
          </a:xfrm>
          <a:prstGeom prst="rect">
            <a:avLst/>
          </a:prstGeom>
        </p:spPr>
      </p:pic>
      <p:sp>
        <p:nvSpPr>
          <p:cNvPr id="16" name="Rounded Rectangle 15"/>
          <p:cNvSpPr/>
          <p:nvPr/>
        </p:nvSpPr>
        <p:spPr>
          <a:xfrm>
            <a:off x="3851920" y="3075806"/>
            <a:ext cx="3168352" cy="646986"/>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smtClean="0">
                <a:solidFill>
                  <a:schemeClr val="tx1">
                    <a:lumMod val="75000"/>
                    <a:lumOff val="25000"/>
                  </a:schemeClr>
                </a:solidFill>
                <a:latin typeface="Gill Sans MT"/>
                <a:cs typeface="Gill Sans MT"/>
              </a:rPr>
              <a:t>Gain patterns depend on angular bearing, beamforming weights</a:t>
            </a:r>
            <a:endParaRPr lang="en-US" sz="1600" dirty="0">
              <a:solidFill>
                <a:schemeClr val="tx1">
                  <a:lumMod val="75000"/>
                  <a:lumOff val="25000"/>
                </a:schemeClr>
              </a:solidFill>
              <a:latin typeface="Gill Sans MT"/>
              <a:cs typeface="Gill Sans MT"/>
            </a:endParaRPr>
          </a:p>
        </p:txBody>
      </p:sp>
      <p:sp>
        <p:nvSpPr>
          <p:cNvPr id="20" name="Left Brace 19"/>
          <p:cNvSpPr/>
          <p:nvPr/>
        </p:nvSpPr>
        <p:spPr>
          <a:xfrm rot="16200000">
            <a:off x="5580112" y="1923678"/>
            <a:ext cx="288032" cy="2016224"/>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ounded Rectangle 24"/>
          <p:cNvSpPr/>
          <p:nvPr/>
        </p:nvSpPr>
        <p:spPr>
          <a:xfrm>
            <a:off x="467544" y="3147814"/>
            <a:ext cx="1575792" cy="374571"/>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smtClean="0">
                <a:solidFill>
                  <a:schemeClr val="tx1">
                    <a:lumMod val="75000"/>
                    <a:lumOff val="25000"/>
                  </a:schemeClr>
                </a:solidFill>
                <a:latin typeface="Gill Sans MT"/>
                <a:cs typeface="Gill Sans MT"/>
              </a:rPr>
              <a:t>RX power</a:t>
            </a:r>
            <a:endParaRPr lang="en-US" sz="1600" dirty="0">
              <a:solidFill>
                <a:schemeClr val="tx1">
                  <a:lumMod val="75000"/>
                  <a:lumOff val="25000"/>
                </a:schemeClr>
              </a:solidFill>
              <a:latin typeface="Gill Sans MT"/>
              <a:cs typeface="Gill Sans MT"/>
            </a:endParaRPr>
          </a:p>
        </p:txBody>
      </p:sp>
      <p:sp>
        <p:nvSpPr>
          <p:cNvPr id="26" name="Rounded Rectangle 25"/>
          <p:cNvSpPr/>
          <p:nvPr/>
        </p:nvSpPr>
        <p:spPr>
          <a:xfrm>
            <a:off x="2123728" y="3147814"/>
            <a:ext cx="1575792" cy="374571"/>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a:solidFill>
                  <a:schemeClr val="tx1">
                    <a:lumMod val="75000"/>
                    <a:lumOff val="25000"/>
                  </a:schemeClr>
                </a:solidFill>
                <a:latin typeface="Gill Sans MT"/>
                <a:cs typeface="Gill Sans MT"/>
              </a:rPr>
              <a:t>T</a:t>
            </a:r>
            <a:r>
              <a:rPr lang="en-US" sz="1600" dirty="0" smtClean="0">
                <a:solidFill>
                  <a:schemeClr val="tx1">
                    <a:lumMod val="75000"/>
                    <a:lumOff val="25000"/>
                  </a:schemeClr>
                </a:solidFill>
                <a:latin typeface="Gill Sans MT"/>
                <a:cs typeface="Gill Sans MT"/>
              </a:rPr>
              <a:t>X power</a:t>
            </a:r>
            <a:endParaRPr lang="en-US" sz="1600" dirty="0">
              <a:solidFill>
                <a:schemeClr val="tx1">
                  <a:lumMod val="75000"/>
                  <a:lumOff val="25000"/>
                </a:schemeClr>
              </a:solidFill>
              <a:latin typeface="Gill Sans MT"/>
              <a:cs typeface="Gill Sans MT"/>
            </a:endParaRPr>
          </a:p>
        </p:txBody>
      </p:sp>
      <p:sp>
        <p:nvSpPr>
          <p:cNvPr id="28" name="Left Brace 27"/>
          <p:cNvSpPr/>
          <p:nvPr/>
        </p:nvSpPr>
        <p:spPr>
          <a:xfrm rot="16200000">
            <a:off x="3815916" y="2679762"/>
            <a:ext cx="144016" cy="360040"/>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rot="16200000">
            <a:off x="4355976" y="2715766"/>
            <a:ext cx="216024" cy="360040"/>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p:cNvCxnSpPr>
            <a:stCxn id="28" idx="1"/>
          </p:cNvCxnSpPr>
          <p:nvPr/>
        </p:nvCxnSpPr>
        <p:spPr>
          <a:xfrm flipH="1">
            <a:off x="1331641" y="2931790"/>
            <a:ext cx="2553882" cy="0"/>
          </a:xfrm>
          <a:prstGeom prst="line">
            <a:avLst/>
          </a:prstGeom>
          <a:ln cap="rnd">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331640" y="2931790"/>
            <a:ext cx="0" cy="216024"/>
          </a:xfrm>
          <a:prstGeom prst="line">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131840" y="3003798"/>
            <a:ext cx="1329748" cy="0"/>
          </a:xfrm>
          <a:prstGeom prst="line">
            <a:avLst/>
          </a:prstGeom>
          <a:ln cap="rnd">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131840" y="3003798"/>
            <a:ext cx="0" cy="144016"/>
          </a:xfrm>
          <a:prstGeom prst="line">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7092280" y="3075806"/>
            <a:ext cx="1728192" cy="646986"/>
          </a:xfrm>
          <a:prstGeom prst="roundRect">
            <a:avLst/>
          </a:prstGeom>
          <a:solidFill>
            <a:schemeClr val="accent5">
              <a:lumMod val="20000"/>
              <a:lumOff val="80000"/>
            </a:schemeClr>
          </a:solidFill>
          <a:ln w="38100">
            <a:solidFill>
              <a:schemeClr val="accent2">
                <a:lumMod val="75000"/>
              </a:schemeClr>
            </a:solidFill>
          </a:ln>
        </p:spPr>
        <p:txBody>
          <a:bodyPr wrap="square" rtlCol="0" anchor="ctr">
            <a:spAutoFit/>
          </a:bodyPr>
          <a:lstStyle/>
          <a:p>
            <a:pPr algn="ctr"/>
            <a:r>
              <a:rPr lang="en-US" sz="1600" dirty="0">
                <a:solidFill>
                  <a:schemeClr val="tx1">
                    <a:lumMod val="75000"/>
                    <a:lumOff val="25000"/>
                  </a:schemeClr>
                </a:solidFill>
                <a:latin typeface="Gill Sans MT"/>
                <a:cs typeface="Gill Sans MT"/>
              </a:rPr>
              <a:t>F</a:t>
            </a:r>
            <a:r>
              <a:rPr lang="en-US" sz="1600" dirty="0" smtClean="0">
                <a:solidFill>
                  <a:schemeClr val="tx1">
                    <a:lumMod val="75000"/>
                    <a:lumOff val="25000"/>
                  </a:schemeClr>
                </a:solidFill>
                <a:latin typeface="Gill Sans MT"/>
                <a:cs typeface="Gill Sans MT"/>
              </a:rPr>
              <a:t>ree space + atmospheric loss </a:t>
            </a:r>
          </a:p>
        </p:txBody>
      </p:sp>
      <p:sp>
        <p:nvSpPr>
          <p:cNvPr id="43" name="Left Brace 42"/>
          <p:cNvSpPr/>
          <p:nvPr/>
        </p:nvSpPr>
        <p:spPr>
          <a:xfrm rot="16200000">
            <a:off x="7812360" y="2643758"/>
            <a:ext cx="288032" cy="576064"/>
          </a:xfrm>
          <a:prstGeom prst="leftBrace">
            <a:avLst>
              <a:gd name="adj1" fmla="val 8333"/>
              <a:gd name="adj2" fmla="val 49333"/>
            </a:avLst>
          </a:prstGeom>
          <a:ln>
            <a:solidFill>
              <a:schemeClr val="accent2">
                <a:lumMod val="75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ounded Rectangle 43"/>
          <p:cNvSpPr/>
          <p:nvPr/>
        </p:nvSpPr>
        <p:spPr>
          <a:xfrm>
            <a:off x="179512" y="4011910"/>
            <a:ext cx="5184576" cy="914400"/>
          </a:xfrm>
          <a:prstGeom prst="roundRect">
            <a:avLst/>
          </a:prstGeom>
          <a:solidFill>
            <a:schemeClr val="accent2">
              <a:lumMod val="20000"/>
              <a:lumOff val="80000"/>
            </a:schemeClr>
          </a:solidFill>
          <a:ln w="44450">
            <a:solidFill>
              <a:srgbClr val="C54803"/>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07" name="Group 106"/>
          <p:cNvGrpSpPr/>
          <p:nvPr/>
        </p:nvGrpSpPr>
        <p:grpSpPr>
          <a:xfrm flipH="1">
            <a:off x="6156176" y="750283"/>
            <a:ext cx="2614439" cy="1245988"/>
            <a:chOff x="6156176" y="750283"/>
            <a:chExt cx="2614439" cy="1245988"/>
          </a:xfrm>
        </p:grpSpPr>
        <p:cxnSp>
          <p:nvCxnSpPr>
            <p:cNvPr id="78" name="Straight Arrow Connector 77"/>
            <p:cNvCxnSpPr>
              <a:stCxn id="59" idx="0"/>
            </p:cNvCxnSpPr>
            <p:nvPr/>
          </p:nvCxnSpPr>
          <p:spPr>
            <a:xfrm flipV="1">
              <a:off x="6550374" y="1131591"/>
              <a:ext cx="397890" cy="676202"/>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6793431" y="750283"/>
              <a:ext cx="1977184" cy="800577"/>
              <a:chOff x="6793431" y="750283"/>
              <a:chExt cx="1977184" cy="800577"/>
            </a:xfrm>
          </p:grpSpPr>
          <p:pic>
            <p:nvPicPr>
              <p:cNvPr id="49" name="Picture 4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12084">
                <a:off x="6793431" y="750283"/>
                <a:ext cx="1977184" cy="800577"/>
              </a:xfrm>
              <a:prstGeom prst="rect">
                <a:avLst/>
              </a:prstGeom>
            </p:spPr>
          </p:pic>
          <p:grpSp>
            <p:nvGrpSpPr>
              <p:cNvPr id="85" name="Group 84"/>
              <p:cNvGrpSpPr/>
              <p:nvPr/>
            </p:nvGrpSpPr>
            <p:grpSpPr>
              <a:xfrm rot="599953">
                <a:off x="6878585" y="1106424"/>
                <a:ext cx="216024" cy="45719"/>
                <a:chOff x="6201074" y="3379385"/>
                <a:chExt cx="511213" cy="88085"/>
              </a:xfrm>
            </p:grpSpPr>
            <p:grpSp>
              <p:nvGrpSpPr>
                <p:cNvPr id="86" name="Group 85"/>
                <p:cNvGrpSpPr/>
                <p:nvPr/>
              </p:nvGrpSpPr>
              <p:grpSpPr>
                <a:xfrm>
                  <a:off x="6201074" y="3379385"/>
                  <a:ext cx="511213" cy="88085"/>
                  <a:chOff x="4726983" y="3471618"/>
                  <a:chExt cx="1005840" cy="182880"/>
                </a:xfrm>
              </p:grpSpPr>
              <p:sp>
                <p:nvSpPr>
                  <p:cNvPr id="88" name="Rectangle 87"/>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9" name="Rectangle 88"/>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7" name="Rectangle 86"/>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91" name="Group 90"/>
              <p:cNvGrpSpPr/>
              <p:nvPr/>
            </p:nvGrpSpPr>
            <p:grpSpPr>
              <a:xfrm rot="1061861">
                <a:off x="8390262" y="1451375"/>
                <a:ext cx="216024" cy="45719"/>
                <a:chOff x="6201074" y="3379385"/>
                <a:chExt cx="511213" cy="88085"/>
              </a:xfrm>
            </p:grpSpPr>
            <p:grpSp>
              <p:nvGrpSpPr>
                <p:cNvPr id="92" name="Group 91"/>
                <p:cNvGrpSpPr/>
                <p:nvPr/>
              </p:nvGrpSpPr>
              <p:grpSpPr>
                <a:xfrm>
                  <a:off x="6201074" y="3379385"/>
                  <a:ext cx="511213" cy="88085"/>
                  <a:chOff x="4726983" y="3471618"/>
                  <a:chExt cx="1005840" cy="182880"/>
                </a:xfrm>
              </p:grpSpPr>
              <p:sp>
                <p:nvSpPr>
                  <p:cNvPr id="94" name="Rectangle 93"/>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5" name="Rectangle 94"/>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93" name="Rectangle 92"/>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99" name="Straight Arrow Connector 98"/>
            <p:cNvCxnSpPr>
              <a:stCxn id="53" idx="2"/>
            </p:cNvCxnSpPr>
            <p:nvPr/>
          </p:nvCxnSpPr>
          <p:spPr>
            <a:xfrm flipV="1">
              <a:off x="6550657" y="1491631"/>
              <a:ext cx="1981783" cy="31222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6156176" y="1707654"/>
              <a:ext cx="792088" cy="288617"/>
              <a:chOff x="418337" y="3566916"/>
              <a:chExt cx="1659845" cy="793488"/>
            </a:xfrm>
          </p:grpSpPr>
          <p:grpSp>
            <p:nvGrpSpPr>
              <p:cNvPr id="51" name="Group 50"/>
              <p:cNvGrpSpPr/>
              <p:nvPr/>
            </p:nvGrpSpPr>
            <p:grpSpPr>
              <a:xfrm>
                <a:off x="418337" y="3566916"/>
                <a:ext cx="1659845" cy="793488"/>
                <a:chOff x="3624020" y="2159429"/>
                <a:chExt cx="2216259" cy="789162"/>
              </a:xfrm>
            </p:grpSpPr>
            <p:sp>
              <p:nvSpPr>
                <p:cNvPr id="56" name="Rounded Rectangle 55"/>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7" name="Rounded Rectangle 56"/>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8" name="Rounded Rectangle 57"/>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9" name="Rectangle 58"/>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0" name="Triangle 59"/>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1" name="Group 60"/>
                <p:cNvGrpSpPr/>
                <p:nvPr/>
              </p:nvGrpSpPr>
              <p:grpSpPr>
                <a:xfrm>
                  <a:off x="3624020" y="2177511"/>
                  <a:ext cx="645764" cy="100739"/>
                  <a:chOff x="2508142" y="3448373"/>
                  <a:chExt cx="1048719" cy="100739"/>
                </a:xfrm>
              </p:grpSpPr>
              <p:sp>
                <p:nvSpPr>
                  <p:cNvPr id="74" name="Oval 7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5" name="Oval 7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Oval 7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2" name="Triangle 61"/>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3" name="Group 62"/>
                <p:cNvGrpSpPr/>
                <p:nvPr/>
              </p:nvGrpSpPr>
              <p:grpSpPr>
                <a:xfrm>
                  <a:off x="5194515" y="2159429"/>
                  <a:ext cx="645764" cy="100739"/>
                  <a:chOff x="2508142" y="3448373"/>
                  <a:chExt cx="1048719" cy="100739"/>
                </a:xfrm>
              </p:grpSpPr>
              <p:sp>
                <p:nvSpPr>
                  <p:cNvPr id="71" name="Oval 7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Oval 7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3" name="Oval 7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4" name="Rounded Rectangle 63"/>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5" name="Rounded Rectangle 64"/>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ounded Rectangle 65"/>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Left Bracket 66"/>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Rounded Rectangle 67"/>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9" name="Oval 68"/>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0" name="Rounded Rectangle 69"/>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52" name="Group 51"/>
              <p:cNvGrpSpPr/>
              <p:nvPr/>
            </p:nvGrpSpPr>
            <p:grpSpPr>
              <a:xfrm>
                <a:off x="1016350" y="3770954"/>
                <a:ext cx="457270" cy="60456"/>
                <a:chOff x="4726983" y="3471623"/>
                <a:chExt cx="1005840" cy="182879"/>
              </a:xfrm>
            </p:grpSpPr>
            <p:sp>
              <p:nvSpPr>
                <p:cNvPr id="53" name="Rectangle 52"/>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4" name="Rectangle 53"/>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55" name="Rectangle 54"/>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105" name="TextBox 104"/>
          <p:cNvSpPr txBox="1"/>
          <p:nvPr/>
        </p:nvSpPr>
        <p:spPr>
          <a:xfrm>
            <a:off x="3923928" y="771550"/>
            <a:ext cx="2880320" cy="830997"/>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Assume IID uniform random phases </a:t>
            </a:r>
          </a:p>
        </p:txBody>
      </p:sp>
      <p:sp>
        <p:nvSpPr>
          <p:cNvPr id="106" name="TextBox 105"/>
          <p:cNvSpPr txBox="1"/>
          <p:nvPr/>
        </p:nvSpPr>
        <p:spPr>
          <a:xfrm>
            <a:off x="3851920" y="1563638"/>
            <a:ext cx="2952328"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Small changes in canting/vibration  change path lengths order of 𝜆</a:t>
            </a:r>
          </a:p>
        </p:txBody>
      </p:sp>
      <p:cxnSp>
        <p:nvCxnSpPr>
          <p:cNvPr id="108" name="Straight Arrow Connector 107"/>
          <p:cNvCxnSpPr/>
          <p:nvPr/>
        </p:nvCxnSpPr>
        <p:spPr>
          <a:xfrm>
            <a:off x="3707904" y="3867894"/>
            <a:ext cx="4523" cy="144016"/>
          </a:xfrm>
          <a:prstGeom prst="straightConnector1">
            <a:avLst/>
          </a:prstGeom>
          <a:ln w="44450">
            <a:solidFill>
              <a:srgbClr val="C54803"/>
            </a:solidFill>
            <a:tailEnd type="none"/>
          </a:ln>
          <a:effectLst/>
        </p:spPr>
        <p:style>
          <a:lnRef idx="2">
            <a:schemeClr val="accent1"/>
          </a:lnRef>
          <a:fillRef idx="0">
            <a:schemeClr val="accent1"/>
          </a:fillRef>
          <a:effectRef idx="1">
            <a:schemeClr val="accent1"/>
          </a:effectRef>
          <a:fontRef idx="minor">
            <a:schemeClr val="tx1"/>
          </a:fontRef>
        </p:style>
      </p:cxnSp>
      <p:pic>
        <p:nvPicPr>
          <p:cNvPr id="110" name="Picture 109"/>
          <p:cNvPicPr>
            <a:picLocks noChangeAspect="1"/>
          </p:cNvPicPr>
          <p:nvPr/>
        </p:nvPicPr>
        <p:blipFill>
          <a:blip r:embed="rId6"/>
          <a:stretch>
            <a:fillRect/>
          </a:stretch>
        </p:blipFill>
        <p:spPr>
          <a:xfrm>
            <a:off x="323528" y="4155926"/>
            <a:ext cx="4899029" cy="688555"/>
          </a:xfrm>
          <a:prstGeom prst="rect">
            <a:avLst/>
          </a:prstGeom>
        </p:spPr>
      </p:pic>
      <p:sp>
        <p:nvSpPr>
          <p:cNvPr id="111" name="Rounded Rectangle 110"/>
          <p:cNvSpPr/>
          <p:nvPr/>
        </p:nvSpPr>
        <p:spPr>
          <a:xfrm>
            <a:off x="5508104" y="4011910"/>
            <a:ext cx="3231976" cy="914400"/>
          </a:xfrm>
          <a:prstGeom prst="roundRect">
            <a:avLst/>
          </a:prstGeom>
          <a:solidFill>
            <a:schemeClr val="accent4">
              <a:lumMod val="20000"/>
              <a:lumOff val="80000"/>
            </a:schemeClr>
          </a:solidFill>
          <a:ln w="44450">
            <a:solidFill>
              <a:schemeClr val="accent4">
                <a:lumMod val="7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112" name="Straight Arrow Connector 111"/>
          <p:cNvCxnSpPr/>
          <p:nvPr/>
        </p:nvCxnSpPr>
        <p:spPr>
          <a:xfrm flipV="1">
            <a:off x="7524328" y="3723878"/>
            <a:ext cx="0" cy="288032"/>
          </a:xfrm>
          <a:prstGeom prst="straightConnector1">
            <a:avLst/>
          </a:prstGeom>
          <a:ln w="44450">
            <a:solidFill>
              <a:schemeClr val="accent4">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pic>
        <p:nvPicPr>
          <p:cNvPr id="118" name="Picture 117"/>
          <p:cNvPicPr>
            <a:picLocks noChangeAspect="1"/>
          </p:cNvPicPr>
          <p:nvPr/>
        </p:nvPicPr>
        <p:blipFill>
          <a:blip r:embed="rId7"/>
          <a:stretch>
            <a:fillRect/>
          </a:stretch>
        </p:blipFill>
        <p:spPr>
          <a:xfrm>
            <a:off x="5580112" y="4227934"/>
            <a:ext cx="1944216" cy="625199"/>
          </a:xfrm>
          <a:prstGeom prst="rect">
            <a:avLst/>
          </a:prstGeom>
        </p:spPr>
      </p:pic>
      <p:sp>
        <p:nvSpPr>
          <p:cNvPr id="119" name="Rounded Rectangle 118"/>
          <p:cNvSpPr/>
          <p:nvPr/>
        </p:nvSpPr>
        <p:spPr>
          <a:xfrm>
            <a:off x="7596336" y="4299942"/>
            <a:ext cx="1080120" cy="457200"/>
          </a:xfrm>
          <a:prstGeom prst="roundRect">
            <a:avLst/>
          </a:prstGeom>
          <a:solidFill>
            <a:schemeClr val="accent5">
              <a:lumMod val="20000"/>
              <a:lumOff val="80000"/>
            </a:schemeClr>
          </a:solidFill>
          <a:ln w="38100">
            <a:solidFill>
              <a:schemeClr val="accent4">
                <a:lumMod val="75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Specific attenuation</a:t>
            </a:r>
          </a:p>
        </p:txBody>
      </p:sp>
      <p:cxnSp>
        <p:nvCxnSpPr>
          <p:cNvPr id="127" name="Elbow Connector 126"/>
          <p:cNvCxnSpPr/>
          <p:nvPr/>
        </p:nvCxnSpPr>
        <p:spPr>
          <a:xfrm rot="10800000" flipV="1">
            <a:off x="7132320" y="4114800"/>
            <a:ext cx="1008112" cy="144016"/>
          </a:xfrm>
          <a:prstGeom prst="bentConnector3">
            <a:avLst>
              <a:gd name="adj1" fmla="val 99747"/>
            </a:avLst>
          </a:prstGeom>
          <a:ln cap="rnd">
            <a:solidFill>
              <a:schemeClr val="accent4">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8138160" y="4114800"/>
            <a:ext cx="0" cy="182880"/>
          </a:xfrm>
          <a:prstGeom prst="line">
            <a:avLst/>
          </a:prstGeom>
          <a:ln cap="rnd">
            <a:solidFill>
              <a:schemeClr val="accent4">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107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to multiple users, multiple subarrays</a:t>
            </a:r>
            <a:endParaRPr lang="en-US" dirty="0"/>
          </a:p>
        </p:txBody>
      </p:sp>
      <p:sp>
        <p:nvSpPr>
          <p:cNvPr id="4" name="Slide Number Placeholder 3"/>
          <p:cNvSpPr>
            <a:spLocks noGrp="1"/>
          </p:cNvSpPr>
          <p:nvPr>
            <p:ph type="sldNum" sz="quarter" idx="11"/>
          </p:nvPr>
        </p:nvSpPr>
        <p:spPr>
          <a:xfrm>
            <a:off x="7051576" y="4868149"/>
            <a:ext cx="2057400" cy="272891"/>
          </a:xfrm>
        </p:spPr>
        <p:txBody>
          <a:bodyPr/>
          <a:lstStyle/>
          <a:p>
            <a:fld id="{949800EB-BCE0-4F84-93C5-500DAB48EB57}" type="slidenum">
              <a:rPr lang="es-ES_tradnl" smtClean="0"/>
              <a:pPr/>
              <a:t>13</a:t>
            </a:fld>
            <a:endParaRPr lang="es-ES_tradnl"/>
          </a:p>
        </p:txBody>
      </p:sp>
      <p:pic>
        <p:nvPicPr>
          <p:cNvPr id="5" name="Picture 4"/>
          <p:cNvPicPr>
            <a:picLocks noChangeAspect="1"/>
          </p:cNvPicPr>
          <p:nvPr/>
        </p:nvPicPr>
        <p:blipFill>
          <a:blip r:embed="rId3"/>
          <a:stretch>
            <a:fillRect/>
          </a:stretch>
        </p:blipFill>
        <p:spPr>
          <a:xfrm>
            <a:off x="1043608" y="1059582"/>
            <a:ext cx="5328592" cy="723884"/>
          </a:xfrm>
          <a:prstGeom prst="rect">
            <a:avLst/>
          </a:prstGeom>
        </p:spPr>
      </p:pic>
      <p:grpSp>
        <p:nvGrpSpPr>
          <p:cNvPr id="16" name="Group 15"/>
          <p:cNvGrpSpPr/>
          <p:nvPr/>
        </p:nvGrpSpPr>
        <p:grpSpPr>
          <a:xfrm>
            <a:off x="107504" y="1851670"/>
            <a:ext cx="1872208" cy="2736304"/>
            <a:chOff x="467544" y="2139702"/>
            <a:chExt cx="1872208" cy="2736304"/>
          </a:xfrm>
        </p:grpSpPr>
        <p:cxnSp>
          <p:nvCxnSpPr>
            <p:cNvPr id="7" name="Straight Arrow Connector 6"/>
            <p:cNvCxnSpPr>
              <a:endCxn id="8" idx="0"/>
            </p:cNvCxnSpPr>
            <p:nvPr/>
          </p:nvCxnSpPr>
          <p:spPr>
            <a:xfrm flipH="1">
              <a:off x="1403648" y="2139702"/>
              <a:ext cx="288032" cy="936104"/>
            </a:xfrm>
            <a:prstGeom prst="straightConnector1">
              <a:avLst/>
            </a:prstGeom>
            <a:ln w="44450">
              <a:solidFill>
                <a:srgbClr val="FFC0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467544" y="3075806"/>
              <a:ext cx="1872208" cy="1800200"/>
            </a:xfrm>
            <a:prstGeom prst="roundRect">
              <a:avLst/>
            </a:prstGeom>
            <a:solidFill>
              <a:srgbClr val="FEF9C0">
                <a:alpha val="81176"/>
              </a:srgbClr>
            </a:solidFill>
            <a:ln w="44450">
              <a:solidFill>
                <a:srgbClr val="FFC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 name="TextBox 14"/>
            <p:cNvSpPr txBox="1"/>
            <p:nvPr/>
          </p:nvSpPr>
          <p:spPr>
            <a:xfrm>
              <a:off x="611560" y="3219822"/>
              <a:ext cx="1656184" cy="1569660"/>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Received signal from each of N</a:t>
              </a:r>
              <a:r>
                <a:rPr lang="en-US" baseline="-25000" dirty="0" smtClean="0">
                  <a:solidFill>
                    <a:schemeClr val="tx1">
                      <a:lumMod val="75000"/>
                      <a:lumOff val="25000"/>
                    </a:schemeClr>
                  </a:solidFill>
                  <a:latin typeface="Gill Sans MT"/>
                  <a:cs typeface="Gill Sans MT"/>
                </a:rPr>
                <a:t>UE</a:t>
              </a:r>
              <a:r>
                <a:rPr lang="en-US" dirty="0" smtClean="0">
                  <a:solidFill>
                    <a:schemeClr val="tx1">
                      <a:lumMod val="75000"/>
                      <a:lumOff val="25000"/>
                    </a:schemeClr>
                  </a:solidFill>
                  <a:latin typeface="Gill Sans MT"/>
                  <a:cs typeface="Gill Sans MT"/>
                </a:rPr>
                <a:t> subarrays</a:t>
              </a:r>
            </a:p>
          </p:txBody>
        </p:sp>
      </p:grpSp>
      <p:cxnSp>
        <p:nvCxnSpPr>
          <p:cNvPr id="18" name="Straight Arrow Connector 17"/>
          <p:cNvCxnSpPr/>
          <p:nvPr/>
        </p:nvCxnSpPr>
        <p:spPr>
          <a:xfrm flipH="1">
            <a:off x="2411760" y="1707654"/>
            <a:ext cx="1080120" cy="936104"/>
          </a:xfrm>
          <a:prstGeom prst="straightConnector1">
            <a:avLst/>
          </a:prstGeom>
          <a:ln w="38100">
            <a:solidFill>
              <a:schemeClr val="accent4">
                <a:lumMod val="50000"/>
              </a:schemeClr>
            </a:solidFill>
            <a:headEnd type="diamond"/>
            <a:tailEnd type="none"/>
          </a:ln>
          <a:effectLst/>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2123728" y="2643758"/>
            <a:ext cx="6865289" cy="2194560"/>
            <a:chOff x="2088703" y="2641298"/>
            <a:chExt cx="6865289" cy="2194560"/>
          </a:xfrm>
        </p:grpSpPr>
        <p:sp>
          <p:nvSpPr>
            <p:cNvPr id="27" name="Rounded Rectangle 26"/>
            <p:cNvSpPr/>
            <p:nvPr/>
          </p:nvSpPr>
          <p:spPr>
            <a:xfrm>
              <a:off x="2088703" y="2641298"/>
              <a:ext cx="6865289" cy="2194560"/>
            </a:xfrm>
            <a:prstGeom prst="roundRect">
              <a:avLst/>
            </a:prstGeom>
            <a:solidFill>
              <a:schemeClr val="accent4">
                <a:lumMod val="20000"/>
                <a:lumOff val="80000"/>
              </a:schemeClr>
            </a:solidFill>
            <a:ln w="381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1" name="Rounded Rectangle 30"/>
            <p:cNvSpPr/>
            <p:nvPr/>
          </p:nvSpPr>
          <p:spPr>
            <a:xfrm>
              <a:off x="3240832" y="3793426"/>
              <a:ext cx="1080120"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err="1" smtClean="0">
                  <a:solidFill>
                    <a:schemeClr val="tx1">
                      <a:lumMod val="75000"/>
                      <a:lumOff val="25000"/>
                    </a:schemeClr>
                  </a:solidFill>
                  <a:latin typeface="Gill Sans MT"/>
                  <a:cs typeface="Gill Sans MT"/>
                </a:rPr>
                <a:t>i</a:t>
              </a:r>
              <a:r>
                <a:rPr lang="en-US" sz="1400" baseline="30000" dirty="0" err="1" smtClean="0">
                  <a:solidFill>
                    <a:schemeClr val="tx1">
                      <a:lumMod val="75000"/>
                      <a:lumOff val="25000"/>
                    </a:schemeClr>
                  </a:solidFill>
                  <a:latin typeface="Gill Sans MT"/>
                  <a:cs typeface="Gill Sans MT"/>
                </a:rPr>
                <a:t>th</a:t>
              </a:r>
              <a:r>
                <a:rPr lang="en-US" sz="1400" dirty="0" smtClean="0">
                  <a:solidFill>
                    <a:schemeClr val="tx1">
                      <a:lumMod val="75000"/>
                      <a:lumOff val="25000"/>
                    </a:schemeClr>
                  </a:solidFill>
                  <a:latin typeface="Gill Sans MT"/>
                  <a:cs typeface="Gill Sans MT"/>
                </a:rPr>
                <a:t> subarray array weights </a:t>
              </a:r>
              <a:endParaRPr lang="en-US" sz="1400" dirty="0">
                <a:solidFill>
                  <a:schemeClr val="tx1">
                    <a:lumMod val="75000"/>
                    <a:lumOff val="25000"/>
                  </a:schemeClr>
                </a:solidFill>
                <a:latin typeface="Gill Sans MT"/>
                <a:cs typeface="Gill Sans MT"/>
              </a:endParaRPr>
            </a:p>
          </p:txBody>
        </p:sp>
        <p:sp>
          <p:nvSpPr>
            <p:cNvPr id="35" name="Rounded Rectangle 34"/>
            <p:cNvSpPr/>
            <p:nvPr/>
          </p:nvSpPr>
          <p:spPr>
            <a:xfrm flipH="1">
              <a:off x="4491256" y="3793426"/>
              <a:ext cx="1008112"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a:solidFill>
                    <a:schemeClr val="tx1">
                      <a:lumMod val="75000"/>
                      <a:lumOff val="25000"/>
                    </a:schemeClr>
                  </a:solidFill>
                  <a:latin typeface="Gill Sans MT"/>
                  <a:cs typeface="Gill Sans MT"/>
                </a:rPr>
                <a:t>Bearing from UE k to AP</a:t>
              </a:r>
            </a:p>
          </p:txBody>
        </p:sp>
        <p:sp>
          <p:nvSpPr>
            <p:cNvPr id="36" name="Rounded Rectangle 35"/>
            <p:cNvSpPr/>
            <p:nvPr/>
          </p:nvSpPr>
          <p:spPr>
            <a:xfrm>
              <a:off x="6769224" y="3793426"/>
              <a:ext cx="792088" cy="810101"/>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Range of user k</a:t>
              </a:r>
              <a:endParaRPr lang="en-US" sz="1400" dirty="0">
                <a:solidFill>
                  <a:schemeClr val="tx1">
                    <a:lumMod val="75000"/>
                    <a:lumOff val="25000"/>
                  </a:schemeClr>
                </a:solidFill>
                <a:latin typeface="Gill Sans MT"/>
                <a:cs typeface="Gill Sans MT"/>
              </a:endParaRPr>
            </a:p>
          </p:txBody>
        </p:sp>
        <p:sp>
          <p:nvSpPr>
            <p:cNvPr id="37" name="Rounded Rectangle 36"/>
            <p:cNvSpPr/>
            <p:nvPr/>
          </p:nvSpPr>
          <p:spPr>
            <a:xfrm flipH="1">
              <a:off x="5617096" y="3793426"/>
              <a:ext cx="1008112"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a:solidFill>
                    <a:schemeClr val="tx1">
                      <a:lumMod val="75000"/>
                      <a:lumOff val="25000"/>
                    </a:schemeClr>
                  </a:solidFill>
                  <a:latin typeface="Gill Sans MT"/>
                  <a:cs typeface="Gill Sans MT"/>
                </a:rPr>
                <a:t>k</a:t>
              </a:r>
              <a:r>
                <a:rPr lang="en-US" sz="1400" baseline="30000" dirty="0">
                  <a:solidFill>
                    <a:schemeClr val="tx1">
                      <a:lumMod val="75000"/>
                      <a:lumOff val="25000"/>
                    </a:schemeClr>
                  </a:solidFill>
                  <a:latin typeface="Gill Sans MT"/>
                  <a:cs typeface="Gill Sans MT"/>
                </a:rPr>
                <a:t>th</a:t>
              </a:r>
              <a:r>
                <a:rPr lang="en-US" sz="1400" dirty="0">
                  <a:solidFill>
                    <a:schemeClr val="tx1">
                      <a:lumMod val="75000"/>
                      <a:lumOff val="25000"/>
                    </a:schemeClr>
                  </a:solidFill>
                  <a:latin typeface="Gill Sans MT"/>
                  <a:cs typeface="Gill Sans MT"/>
                </a:rPr>
                <a:t> user array weights </a:t>
              </a:r>
            </a:p>
          </p:txBody>
        </p:sp>
        <p:cxnSp>
          <p:nvCxnSpPr>
            <p:cNvPr id="39" name="Straight Arrow Connector 38"/>
            <p:cNvCxnSpPr/>
            <p:nvPr/>
          </p:nvCxnSpPr>
          <p:spPr>
            <a:xfrm flipV="1">
              <a:off x="4320952" y="3289370"/>
              <a:ext cx="1080119" cy="576064"/>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5400000" flipH="1" flipV="1">
              <a:off x="3631744" y="2538418"/>
              <a:ext cx="365760" cy="2011680"/>
            </a:xfrm>
            <a:prstGeom prst="bentConnector3">
              <a:avLst>
                <a:gd name="adj1" fmla="val 53174"/>
              </a:avLst>
            </a:prstGeom>
            <a:ln w="38100" cap="rnd">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p:cNvCxnSpPr/>
            <p:nvPr/>
          </p:nvCxnSpPr>
          <p:spPr>
            <a:xfrm rot="5400000" flipH="1" flipV="1">
              <a:off x="5793119" y="2969330"/>
              <a:ext cx="365760" cy="1005840"/>
            </a:xfrm>
            <a:prstGeom prst="bentConnector3">
              <a:avLst>
                <a:gd name="adj1" fmla="val 36225"/>
              </a:avLst>
            </a:prstGeom>
            <a:ln w="38100" cap="rnd">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808784" y="3721418"/>
              <a:ext cx="0" cy="360040"/>
            </a:xfrm>
            <a:prstGeom prst="line">
              <a:avLst/>
            </a:prstGeom>
            <a:ln w="38100">
              <a:solidFill>
                <a:schemeClr val="accent4">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2232720" y="3793426"/>
              <a:ext cx="864096" cy="817245"/>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Bearing from AP to UE k</a:t>
              </a:r>
              <a:endParaRPr lang="en-US" sz="1400" dirty="0">
                <a:solidFill>
                  <a:schemeClr val="tx1">
                    <a:lumMod val="75000"/>
                    <a:lumOff val="25000"/>
                  </a:schemeClr>
                </a:solidFill>
                <a:latin typeface="Gill Sans MT"/>
                <a:cs typeface="Gill Sans MT"/>
              </a:endParaRPr>
            </a:p>
          </p:txBody>
        </p:sp>
        <p:cxnSp>
          <p:nvCxnSpPr>
            <p:cNvPr id="68" name="Straight Connector 67"/>
            <p:cNvCxnSpPr/>
            <p:nvPr/>
          </p:nvCxnSpPr>
          <p:spPr>
            <a:xfrm>
              <a:off x="5473080" y="3649410"/>
              <a:ext cx="0" cy="201168"/>
            </a:xfrm>
            <a:prstGeom prst="line">
              <a:avLst/>
            </a:prstGeom>
            <a:ln w="38100" cap="rnd">
              <a:solidFill>
                <a:schemeClr val="accent4">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37" idx="0"/>
            </p:cNvCxnSpPr>
            <p:nvPr/>
          </p:nvCxnSpPr>
          <p:spPr>
            <a:xfrm flipV="1">
              <a:off x="6121152" y="3289370"/>
              <a:ext cx="1008111" cy="504056"/>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7201272" y="3361378"/>
              <a:ext cx="576064" cy="432048"/>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8353400" y="3217362"/>
              <a:ext cx="216023" cy="576064"/>
            </a:xfrm>
            <a:prstGeom prst="straightConnector1">
              <a:avLst/>
            </a:prstGeom>
            <a:ln w="38100">
              <a:solidFill>
                <a:schemeClr val="accent4">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7705328" y="3674245"/>
              <a:ext cx="1071736" cy="1055608"/>
            </a:xfrm>
            <a:prstGeom prst="roundRect">
              <a:avLst/>
            </a:prstGeom>
            <a:solidFill>
              <a:schemeClr val="accent5">
                <a:lumMod val="20000"/>
                <a:lumOff val="80000"/>
              </a:schemeClr>
            </a:solidFill>
            <a:ln w="38100">
              <a:solidFill>
                <a:schemeClr val="accent4">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IID uniform random phases</a:t>
              </a:r>
              <a:endParaRPr lang="en-US" sz="1400" dirty="0">
                <a:solidFill>
                  <a:schemeClr val="tx1">
                    <a:lumMod val="75000"/>
                    <a:lumOff val="25000"/>
                  </a:schemeClr>
                </a:solidFill>
                <a:latin typeface="Gill Sans MT"/>
                <a:cs typeface="Gill Sans MT"/>
              </a:endParaRPr>
            </a:p>
          </p:txBody>
        </p:sp>
      </p:grpSp>
      <p:sp>
        <p:nvSpPr>
          <p:cNvPr id="80" name="Rounded Rectangle 79"/>
          <p:cNvSpPr/>
          <p:nvPr/>
        </p:nvSpPr>
        <p:spPr>
          <a:xfrm>
            <a:off x="3347864" y="1995686"/>
            <a:ext cx="3240360" cy="510778"/>
          </a:xfrm>
          <a:prstGeom prst="roundRect">
            <a:avLst/>
          </a:prstGeom>
          <a:solidFill>
            <a:srgbClr val="F4E0FD">
              <a:alpha val="87059"/>
            </a:srgbClr>
          </a:solidFill>
          <a:ln w="38100">
            <a:solidFill>
              <a:srgbClr val="F68AF1"/>
            </a:solidFill>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Symbols from N</a:t>
            </a:r>
            <a:r>
              <a:rPr lang="en-US" baseline="-25000" dirty="0" smtClean="0">
                <a:solidFill>
                  <a:schemeClr val="tx1">
                    <a:lumMod val="75000"/>
                    <a:lumOff val="25000"/>
                  </a:schemeClr>
                </a:solidFill>
                <a:latin typeface="Gill Sans MT"/>
                <a:cs typeface="Gill Sans MT"/>
              </a:rPr>
              <a:t>UE</a:t>
            </a:r>
            <a:r>
              <a:rPr lang="en-US" dirty="0" smtClean="0">
                <a:solidFill>
                  <a:schemeClr val="tx1">
                    <a:lumMod val="75000"/>
                    <a:lumOff val="25000"/>
                  </a:schemeClr>
                </a:solidFill>
                <a:latin typeface="Gill Sans MT"/>
                <a:cs typeface="Gill Sans MT"/>
              </a:rPr>
              <a:t> users </a:t>
            </a:r>
            <a:endParaRPr lang="en-US" dirty="0">
              <a:solidFill>
                <a:schemeClr val="tx1">
                  <a:lumMod val="75000"/>
                  <a:lumOff val="25000"/>
                </a:schemeClr>
              </a:solidFill>
              <a:latin typeface="Gill Sans MT"/>
              <a:cs typeface="Gill Sans MT"/>
            </a:endParaRPr>
          </a:p>
        </p:txBody>
      </p:sp>
      <p:cxnSp>
        <p:nvCxnSpPr>
          <p:cNvPr id="86" name="Straight Arrow Connector 85"/>
          <p:cNvCxnSpPr/>
          <p:nvPr/>
        </p:nvCxnSpPr>
        <p:spPr>
          <a:xfrm flipH="1" flipV="1">
            <a:off x="5004048" y="1635646"/>
            <a:ext cx="1080120" cy="360040"/>
          </a:xfrm>
          <a:prstGeom prst="straightConnector1">
            <a:avLst/>
          </a:prstGeom>
          <a:ln w="38100">
            <a:solidFill>
              <a:srgbClr val="F68AF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7092280" y="843558"/>
            <a:ext cx="1800200" cy="1368152"/>
          </a:xfrm>
          <a:prstGeom prst="round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0" name="Rounded Rectangle 89"/>
          <p:cNvSpPr/>
          <p:nvPr/>
        </p:nvSpPr>
        <p:spPr>
          <a:xfrm>
            <a:off x="6804248" y="627534"/>
            <a:ext cx="2232248" cy="1920240"/>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96" name="Straight Arrow Connector 95"/>
          <p:cNvCxnSpPr/>
          <p:nvPr/>
        </p:nvCxnSpPr>
        <p:spPr>
          <a:xfrm flipV="1">
            <a:off x="8388424" y="1131591"/>
            <a:ext cx="360040" cy="648071"/>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5" idx="3"/>
          </p:cNvCxnSpPr>
          <p:nvPr/>
        </p:nvCxnSpPr>
        <p:spPr>
          <a:xfrm flipH="1">
            <a:off x="6372200" y="1131590"/>
            <a:ext cx="432048" cy="289934"/>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2195736" y="2859782"/>
            <a:ext cx="6669051" cy="504056"/>
          </a:xfrm>
          <a:prstGeom prst="rect">
            <a:avLst/>
          </a:prstGeom>
        </p:spPr>
      </p:pic>
      <p:sp>
        <p:nvSpPr>
          <p:cNvPr id="94" name="Rounded Rectangle 93"/>
          <p:cNvSpPr/>
          <p:nvPr/>
        </p:nvSpPr>
        <p:spPr>
          <a:xfrm>
            <a:off x="6948264" y="1635646"/>
            <a:ext cx="1944216" cy="822960"/>
          </a:xfrm>
          <a:prstGeom prst="roundRect">
            <a:avLst/>
          </a:prstGeom>
          <a:solidFill>
            <a:schemeClr val="bg1">
              <a:lumMod val="95000"/>
            </a:schemeClr>
          </a:solidFill>
          <a:ln w="38100">
            <a:solidFill>
              <a:schemeClr val="accent6">
                <a:lumMod val="50000"/>
              </a:schemeClr>
            </a:solidFill>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Ignores coupling between elements on </a:t>
            </a:r>
            <a:r>
              <a:rPr lang="en-US" sz="1400" b="1" dirty="0" smtClean="0">
                <a:solidFill>
                  <a:schemeClr val="tx1">
                    <a:lumMod val="75000"/>
                    <a:lumOff val="25000"/>
                  </a:schemeClr>
                </a:solidFill>
                <a:latin typeface="Gill Sans MT"/>
                <a:cs typeface="Gill Sans MT"/>
              </a:rPr>
              <a:t>different</a:t>
            </a:r>
            <a:r>
              <a:rPr lang="en-US" sz="1400" dirty="0" smtClean="0">
                <a:solidFill>
                  <a:schemeClr val="tx1">
                    <a:lumMod val="75000"/>
                    <a:lumOff val="25000"/>
                  </a:schemeClr>
                </a:solidFill>
                <a:latin typeface="Gill Sans MT"/>
                <a:cs typeface="Gill Sans MT"/>
              </a:rPr>
              <a:t> subarrays</a:t>
            </a:r>
            <a:endParaRPr lang="en-US" sz="1400" dirty="0">
              <a:solidFill>
                <a:schemeClr val="tx1">
                  <a:lumMod val="75000"/>
                  <a:lumOff val="25000"/>
                </a:schemeClr>
              </a:solidFill>
              <a:latin typeface="Gill Sans MT"/>
              <a:cs typeface="Gill Sans MT"/>
            </a:endParaRPr>
          </a:p>
        </p:txBody>
      </p:sp>
      <p:pic>
        <p:nvPicPr>
          <p:cNvPr id="3" name="Picture 2"/>
          <p:cNvPicPr>
            <a:picLocks noChangeAspect="1"/>
          </p:cNvPicPr>
          <p:nvPr/>
        </p:nvPicPr>
        <p:blipFill>
          <a:blip r:embed="rId5"/>
          <a:stretch>
            <a:fillRect/>
          </a:stretch>
        </p:blipFill>
        <p:spPr>
          <a:xfrm>
            <a:off x="6948264" y="843558"/>
            <a:ext cx="1944216" cy="307834"/>
          </a:xfrm>
          <a:prstGeom prst="rect">
            <a:avLst/>
          </a:prstGeom>
        </p:spPr>
      </p:pic>
      <p:cxnSp>
        <p:nvCxnSpPr>
          <p:cNvPr id="40" name="Straight Arrow Connector 39"/>
          <p:cNvCxnSpPr/>
          <p:nvPr/>
        </p:nvCxnSpPr>
        <p:spPr>
          <a:xfrm flipV="1">
            <a:off x="7812360" y="1131590"/>
            <a:ext cx="720080" cy="360041"/>
          </a:xfrm>
          <a:prstGeom prst="straightConnector1">
            <a:avLst/>
          </a:prstGeom>
          <a:ln w="38100">
            <a:solidFill>
              <a:srgbClr val="293749"/>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7020272" y="1203598"/>
            <a:ext cx="1080120" cy="340519"/>
          </a:xfrm>
          <a:prstGeom prst="roundRect">
            <a:avLst/>
          </a:prstGeom>
          <a:solidFill>
            <a:schemeClr val="bg1">
              <a:lumMod val="95000"/>
            </a:schemeClr>
          </a:solidFill>
          <a:ln w="38100">
            <a:solidFill>
              <a:schemeClr val="accent6">
                <a:lumMod val="50000"/>
              </a:schemeClr>
            </a:solidFill>
          </a:ln>
        </p:spPr>
        <p:txBody>
          <a:bodyPr wrap="square" rtlCol="0" anchor="ctr">
            <a:spAutoFit/>
          </a:bodyPr>
          <a:lstStyle/>
          <a:p>
            <a:pPr algn="ctr"/>
            <a:r>
              <a:rPr lang="en-US" sz="1400" smtClean="0">
                <a:solidFill>
                  <a:schemeClr val="tx1">
                    <a:lumMod val="75000"/>
                    <a:lumOff val="25000"/>
                  </a:schemeClr>
                </a:solidFill>
                <a:latin typeface="Gill Sans MT"/>
                <a:cs typeface="Gill Sans MT"/>
              </a:rPr>
              <a:t>Bandwidth </a:t>
            </a:r>
            <a:endParaRPr lang="en-US" sz="1400"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431684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0" y="681092"/>
            <a:ext cx="9326880" cy="4480560"/>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p:txBody>
          <a:bodyPr/>
          <a:lstStyle/>
          <a:p>
            <a:r>
              <a:rPr lang="en-US" dirty="0" smtClean="0"/>
              <a:t>Greedy uplink beamforming</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14</a:t>
            </a:fld>
            <a:endParaRPr lang="es-ES_tradnl"/>
          </a:p>
        </p:txBody>
      </p:sp>
      <p:sp>
        <p:nvSpPr>
          <p:cNvPr id="57" name="Elipse 128"/>
          <p:cNvSpPr/>
          <p:nvPr/>
        </p:nvSpPr>
        <p:spPr>
          <a:xfrm rot="7993555">
            <a:off x="438326" y="2579111"/>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59" name="Elipse 128"/>
          <p:cNvSpPr/>
          <p:nvPr/>
        </p:nvSpPr>
        <p:spPr>
          <a:xfrm rot="19223456">
            <a:off x="846020" y="2174536"/>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pic>
        <p:nvPicPr>
          <p:cNvPr id="60" name="Picture 59"/>
          <p:cNvPicPr>
            <a:picLocks noChangeAspect="1"/>
          </p:cNvPicPr>
          <p:nvPr/>
        </p:nvPicPr>
        <p:blipFill>
          <a:blip r:embed="rId3">
            <a:duotone>
              <a:prstClr val="black"/>
              <a:srgbClr val="0879A2">
                <a:tint val="45000"/>
                <a:satMod val="400000"/>
              </a:srgbClr>
            </a:duotone>
          </a:blip>
          <a:stretch>
            <a:fillRect/>
          </a:stretch>
        </p:blipFill>
        <p:spPr>
          <a:xfrm rot="195999">
            <a:off x="381949" y="903403"/>
            <a:ext cx="4666492" cy="1357627"/>
          </a:xfrm>
          <a:prstGeom prst="rect">
            <a:avLst/>
          </a:prstGeom>
        </p:spPr>
      </p:pic>
      <p:grpSp>
        <p:nvGrpSpPr>
          <p:cNvPr id="61" name="Group 60"/>
          <p:cNvGrpSpPr/>
          <p:nvPr/>
        </p:nvGrpSpPr>
        <p:grpSpPr>
          <a:xfrm>
            <a:off x="-12981" y="2859784"/>
            <a:ext cx="1296144" cy="709929"/>
            <a:chOff x="418337" y="3566916"/>
            <a:chExt cx="1659845" cy="793488"/>
          </a:xfrm>
        </p:grpSpPr>
        <p:grpSp>
          <p:nvGrpSpPr>
            <p:cNvPr id="62" name="Group 61"/>
            <p:cNvGrpSpPr/>
            <p:nvPr/>
          </p:nvGrpSpPr>
          <p:grpSpPr>
            <a:xfrm>
              <a:off x="418337" y="3566916"/>
              <a:ext cx="1659845" cy="793488"/>
              <a:chOff x="3624020" y="2159429"/>
              <a:chExt cx="2216259" cy="789162"/>
            </a:xfrm>
          </p:grpSpPr>
          <p:sp>
            <p:nvSpPr>
              <p:cNvPr id="69" name="Rounded Rectangle 68"/>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Rounded Rectangle 71"/>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Rounded Rectangle 75"/>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7" name="Rectangle 76"/>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8" name="Triangle 77"/>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79" name="Group 78"/>
              <p:cNvGrpSpPr/>
              <p:nvPr/>
            </p:nvGrpSpPr>
            <p:grpSpPr>
              <a:xfrm>
                <a:off x="3624020" y="2177511"/>
                <a:ext cx="645764" cy="100739"/>
                <a:chOff x="2508142" y="3448373"/>
                <a:chExt cx="1048719" cy="100739"/>
              </a:xfrm>
            </p:grpSpPr>
            <p:sp>
              <p:nvSpPr>
                <p:cNvPr id="94" name="Oval 9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5" name="Oval 9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6" name="Oval 9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2" name="Triangle 81"/>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83" name="Group 82"/>
              <p:cNvGrpSpPr/>
              <p:nvPr/>
            </p:nvGrpSpPr>
            <p:grpSpPr>
              <a:xfrm>
                <a:off x="5194515" y="2159429"/>
                <a:ext cx="645764" cy="100739"/>
                <a:chOff x="2508142" y="3448373"/>
                <a:chExt cx="1048719" cy="100739"/>
              </a:xfrm>
            </p:grpSpPr>
            <p:sp>
              <p:nvSpPr>
                <p:cNvPr id="91" name="Oval 9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2" name="Oval 9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3" name="Oval 9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4" name="Rounded Rectangle 83"/>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5" name="Rounded Rectangle 84"/>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6" name="Rounded Rectangle 85"/>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7" name="Left Bracket 86"/>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Rounded Rectangle 87"/>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9" name="Oval 88"/>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0" name="Rounded Rectangle 89"/>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63" name="Group 62"/>
            <p:cNvGrpSpPr/>
            <p:nvPr/>
          </p:nvGrpSpPr>
          <p:grpSpPr>
            <a:xfrm>
              <a:off x="1016350" y="3770954"/>
              <a:ext cx="457270" cy="60456"/>
              <a:chOff x="4726983" y="3471623"/>
              <a:chExt cx="1005840" cy="182879"/>
            </a:xfrm>
          </p:grpSpPr>
          <p:sp>
            <p:nvSpPr>
              <p:cNvPr id="65" name="Rectangle 64"/>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ectangle 65"/>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Rectangle 66"/>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97" name="Elipse 128"/>
          <p:cNvSpPr/>
          <p:nvPr/>
        </p:nvSpPr>
        <p:spPr>
          <a:xfrm rot="13657762">
            <a:off x="2386662" y="2240920"/>
            <a:ext cx="961355" cy="29265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98" name="Elipse 128"/>
          <p:cNvSpPr/>
          <p:nvPr/>
        </p:nvSpPr>
        <p:spPr>
          <a:xfrm rot="2862700">
            <a:off x="2635604" y="2701186"/>
            <a:ext cx="1327566" cy="267581"/>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99" name="Group 98"/>
          <p:cNvGrpSpPr/>
          <p:nvPr/>
        </p:nvGrpSpPr>
        <p:grpSpPr>
          <a:xfrm>
            <a:off x="3083363" y="3075808"/>
            <a:ext cx="1296144" cy="722081"/>
            <a:chOff x="418337" y="3566916"/>
            <a:chExt cx="1659845" cy="793488"/>
          </a:xfrm>
        </p:grpSpPr>
        <p:grpSp>
          <p:nvGrpSpPr>
            <p:cNvPr id="100" name="Group 99"/>
            <p:cNvGrpSpPr/>
            <p:nvPr/>
          </p:nvGrpSpPr>
          <p:grpSpPr>
            <a:xfrm>
              <a:off x="418337" y="3566916"/>
              <a:ext cx="1659845" cy="793488"/>
              <a:chOff x="3624020" y="2159429"/>
              <a:chExt cx="2216259" cy="789162"/>
            </a:xfrm>
          </p:grpSpPr>
          <p:sp>
            <p:nvSpPr>
              <p:cNvPr id="105" name="Rounded Rectangle 104"/>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6" name="Rounded Rectangle 105"/>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7" name="Rounded Rectangle 106"/>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8" name="Rectangle 107"/>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9" name="Triangle 108"/>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0" name="Group 109"/>
              <p:cNvGrpSpPr/>
              <p:nvPr/>
            </p:nvGrpSpPr>
            <p:grpSpPr>
              <a:xfrm>
                <a:off x="3624020" y="2177511"/>
                <a:ext cx="645764" cy="100739"/>
                <a:chOff x="2508142" y="3448373"/>
                <a:chExt cx="1048719" cy="100739"/>
              </a:xfrm>
            </p:grpSpPr>
            <p:sp>
              <p:nvSpPr>
                <p:cNvPr id="123" name="Oval 12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Oval 12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5" name="Oval 12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11" name="Triangle 110"/>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12" name="Group 111"/>
              <p:cNvGrpSpPr/>
              <p:nvPr/>
            </p:nvGrpSpPr>
            <p:grpSpPr>
              <a:xfrm>
                <a:off x="5194515" y="2159429"/>
                <a:ext cx="645764" cy="100739"/>
                <a:chOff x="2508142" y="3448373"/>
                <a:chExt cx="1048719" cy="100739"/>
              </a:xfrm>
            </p:grpSpPr>
            <p:sp>
              <p:nvSpPr>
                <p:cNvPr id="120" name="Oval 119"/>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1" name="Oval 120"/>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Oval 121"/>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13" name="Rounded Rectangle 112"/>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4" name="Rounded Rectangle 113"/>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5" name="Rounded Rectangle 114"/>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6" name="Left Bracket 115"/>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Rounded Rectangle 116"/>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Oval 117"/>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Rounded Rectangle 118"/>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01" name="Group 100"/>
            <p:cNvGrpSpPr/>
            <p:nvPr/>
          </p:nvGrpSpPr>
          <p:grpSpPr>
            <a:xfrm>
              <a:off x="1016350" y="3770954"/>
              <a:ext cx="457270" cy="60456"/>
              <a:chOff x="4726983" y="3471623"/>
              <a:chExt cx="1005840" cy="182879"/>
            </a:xfrm>
          </p:grpSpPr>
          <p:sp>
            <p:nvSpPr>
              <p:cNvPr id="102" name="Rectangle 101"/>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3" name="Rectangle 102"/>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4" name="Rectangle 103"/>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126" name="Straight Arrow Connector 125"/>
          <p:cNvCxnSpPr/>
          <p:nvPr/>
        </p:nvCxnSpPr>
        <p:spPr>
          <a:xfrm flipV="1">
            <a:off x="779107" y="3507856"/>
            <a:ext cx="0" cy="864096"/>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1619672" y="4371950"/>
            <a:ext cx="288032" cy="0"/>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779107" y="3435848"/>
            <a:ext cx="1152128" cy="648072"/>
          </a:xfrm>
          <a:prstGeom prst="line">
            <a:avLst/>
          </a:prstGeom>
          <a:ln w="57150" cap="flat">
            <a:solidFill>
              <a:srgbClr val="3D4B2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931235" y="3435848"/>
            <a:ext cx="1296144" cy="0"/>
          </a:xfrm>
          <a:prstGeom prst="straightConnector1">
            <a:avLst/>
          </a:prstGeom>
          <a:ln w="57150" cap="rnd">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sp>
        <p:nvSpPr>
          <p:cNvPr id="130" name="Elipse 128"/>
          <p:cNvSpPr/>
          <p:nvPr/>
        </p:nvSpPr>
        <p:spPr>
          <a:xfrm rot="15721871">
            <a:off x="1560174" y="2459669"/>
            <a:ext cx="1285971" cy="41817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31" name="Elipse 128"/>
          <p:cNvSpPr/>
          <p:nvPr/>
        </p:nvSpPr>
        <p:spPr>
          <a:xfrm rot="4912044">
            <a:off x="1704062" y="3312791"/>
            <a:ext cx="1247082" cy="39642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2">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33" name="Group 132"/>
          <p:cNvGrpSpPr/>
          <p:nvPr/>
        </p:nvGrpSpPr>
        <p:grpSpPr>
          <a:xfrm>
            <a:off x="1427179" y="1995686"/>
            <a:ext cx="360040" cy="88085"/>
            <a:chOff x="6201074" y="3379385"/>
            <a:chExt cx="511213" cy="88085"/>
          </a:xfrm>
        </p:grpSpPr>
        <p:grpSp>
          <p:nvGrpSpPr>
            <p:cNvPr id="134" name="Group 133"/>
            <p:cNvGrpSpPr/>
            <p:nvPr/>
          </p:nvGrpSpPr>
          <p:grpSpPr>
            <a:xfrm>
              <a:off x="6201074" y="3379385"/>
              <a:ext cx="511213" cy="88085"/>
              <a:chOff x="4726983" y="3471618"/>
              <a:chExt cx="1005840" cy="182880"/>
            </a:xfrm>
          </p:grpSpPr>
          <p:sp>
            <p:nvSpPr>
              <p:cNvPr id="136" name="Rectangle 13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Rectangle 13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5" name="Rectangle 13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38" name="Group 137"/>
          <p:cNvGrpSpPr/>
          <p:nvPr/>
        </p:nvGrpSpPr>
        <p:grpSpPr>
          <a:xfrm>
            <a:off x="2507299" y="1995686"/>
            <a:ext cx="360040" cy="88085"/>
            <a:chOff x="6201074" y="3379385"/>
            <a:chExt cx="511213" cy="88085"/>
          </a:xfrm>
        </p:grpSpPr>
        <p:grpSp>
          <p:nvGrpSpPr>
            <p:cNvPr id="139" name="Group 138"/>
            <p:cNvGrpSpPr/>
            <p:nvPr/>
          </p:nvGrpSpPr>
          <p:grpSpPr>
            <a:xfrm>
              <a:off x="6201074" y="3379385"/>
              <a:ext cx="511213" cy="88085"/>
              <a:chOff x="4726983" y="3471618"/>
              <a:chExt cx="1005840" cy="182880"/>
            </a:xfrm>
          </p:grpSpPr>
          <p:sp>
            <p:nvSpPr>
              <p:cNvPr id="141" name="Rectangle 14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2" name="Rectangle 14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0" name="Rectangle 13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3" name="Group 142"/>
          <p:cNvGrpSpPr/>
          <p:nvPr/>
        </p:nvGrpSpPr>
        <p:grpSpPr>
          <a:xfrm>
            <a:off x="1931235" y="1995686"/>
            <a:ext cx="360040" cy="88085"/>
            <a:chOff x="6201074" y="3379385"/>
            <a:chExt cx="511213" cy="88085"/>
          </a:xfrm>
        </p:grpSpPr>
        <p:grpSp>
          <p:nvGrpSpPr>
            <p:cNvPr id="144" name="Group 143"/>
            <p:cNvGrpSpPr/>
            <p:nvPr/>
          </p:nvGrpSpPr>
          <p:grpSpPr>
            <a:xfrm>
              <a:off x="6201074" y="3379385"/>
              <a:ext cx="511213" cy="88085"/>
              <a:chOff x="4726983" y="3471618"/>
              <a:chExt cx="1005840" cy="182880"/>
            </a:xfrm>
          </p:grpSpPr>
          <p:sp>
            <p:nvSpPr>
              <p:cNvPr id="146" name="Rectangle 14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4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5" name="Rectangle 14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8" name="Rounded Rectangle 28"/>
          <p:cNvSpPr/>
          <p:nvPr/>
        </p:nvSpPr>
        <p:spPr>
          <a:xfrm>
            <a:off x="107504" y="3795886"/>
            <a:ext cx="1547664" cy="1259919"/>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Users maximize gain in direction of AP</a:t>
            </a:r>
            <a:endParaRPr lang="en-US" sz="1700" dirty="0">
              <a:solidFill>
                <a:schemeClr val="bg1"/>
              </a:solidFill>
              <a:latin typeface="Gill Sans MT" panose="020B0502020104020203" pitchFamily="34" charset="0"/>
            </a:endParaRPr>
          </a:p>
        </p:txBody>
      </p:sp>
      <p:grpSp>
        <p:nvGrpSpPr>
          <p:cNvPr id="152" name="Group 151"/>
          <p:cNvGrpSpPr/>
          <p:nvPr/>
        </p:nvGrpSpPr>
        <p:grpSpPr>
          <a:xfrm>
            <a:off x="1691680" y="3779674"/>
            <a:ext cx="1800200" cy="983785"/>
            <a:chOff x="418337" y="3566916"/>
            <a:chExt cx="1659845" cy="793488"/>
          </a:xfrm>
        </p:grpSpPr>
        <p:grpSp>
          <p:nvGrpSpPr>
            <p:cNvPr id="153" name="Group 152"/>
            <p:cNvGrpSpPr/>
            <p:nvPr/>
          </p:nvGrpSpPr>
          <p:grpSpPr>
            <a:xfrm>
              <a:off x="418337" y="3566916"/>
              <a:ext cx="1659845" cy="793488"/>
              <a:chOff x="3624020" y="2159429"/>
              <a:chExt cx="2216259" cy="789162"/>
            </a:xfrm>
          </p:grpSpPr>
          <p:sp>
            <p:nvSpPr>
              <p:cNvPr id="158" name="Rounded Rectangle 157"/>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ounded Rectangle 158"/>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ounded Rectangle 159"/>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ectangle 160"/>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Triangle 161"/>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3" name="Group 162"/>
              <p:cNvGrpSpPr/>
              <p:nvPr/>
            </p:nvGrpSpPr>
            <p:grpSpPr>
              <a:xfrm>
                <a:off x="3624020" y="2177511"/>
                <a:ext cx="645764" cy="100739"/>
                <a:chOff x="2508142" y="3448373"/>
                <a:chExt cx="1048719" cy="100739"/>
              </a:xfrm>
            </p:grpSpPr>
            <p:sp>
              <p:nvSpPr>
                <p:cNvPr id="176" name="Oval 175"/>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Oval 176"/>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Oval 177"/>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4" name="Triangle 163"/>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5" name="Group 164"/>
              <p:cNvGrpSpPr/>
              <p:nvPr/>
            </p:nvGrpSpPr>
            <p:grpSpPr>
              <a:xfrm>
                <a:off x="5194515" y="2159429"/>
                <a:ext cx="645764" cy="100739"/>
                <a:chOff x="2508142" y="3448373"/>
                <a:chExt cx="1048719" cy="100739"/>
              </a:xfrm>
            </p:grpSpPr>
            <p:sp>
              <p:nvSpPr>
                <p:cNvPr id="173" name="Oval 17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Oval 17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Oval 17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6" name="Rounded Rectangle 165"/>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7" name="Rounded Rectangle 166"/>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ounded Rectangle 167"/>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Left Bracket 168"/>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Rounded Rectangle 169"/>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1" name="Oval 170"/>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Rounded Rectangle 171"/>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4" name="Group 153"/>
            <p:cNvGrpSpPr/>
            <p:nvPr/>
          </p:nvGrpSpPr>
          <p:grpSpPr>
            <a:xfrm>
              <a:off x="1016350" y="3770954"/>
              <a:ext cx="457270" cy="60456"/>
              <a:chOff x="4726983" y="3471623"/>
              <a:chExt cx="1005840" cy="182879"/>
            </a:xfrm>
          </p:grpSpPr>
          <p:sp>
            <p:nvSpPr>
              <p:cNvPr id="155" name="Rectangle 154"/>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6" name="Rectangle 155"/>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56"/>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49" name="Group 148"/>
          <p:cNvGrpSpPr/>
          <p:nvPr/>
        </p:nvGrpSpPr>
        <p:grpSpPr>
          <a:xfrm>
            <a:off x="2915816" y="1923678"/>
            <a:ext cx="2736304" cy="970478"/>
            <a:chOff x="-928029" y="925873"/>
            <a:chExt cx="2610545" cy="970478"/>
          </a:xfrm>
        </p:grpSpPr>
        <p:cxnSp>
          <p:nvCxnSpPr>
            <p:cNvPr id="150" name="Straight Arrow Connector 149"/>
            <p:cNvCxnSpPr/>
            <p:nvPr/>
          </p:nvCxnSpPr>
          <p:spPr>
            <a:xfrm flipH="1" flipV="1">
              <a:off x="-928029" y="1069889"/>
              <a:ext cx="1251558" cy="205718"/>
            </a:xfrm>
            <a:prstGeom prst="straightConnector1">
              <a:avLst/>
            </a:prstGeom>
            <a:ln w="57150" cap="flat">
              <a:solidFill>
                <a:srgbClr val="C54803"/>
              </a:solidFill>
              <a:round/>
              <a:tailEnd type="triangle"/>
            </a:ln>
            <a:effectLst/>
          </p:spPr>
          <p:style>
            <a:lnRef idx="2">
              <a:schemeClr val="accent1"/>
            </a:lnRef>
            <a:fillRef idx="0">
              <a:schemeClr val="accent1"/>
            </a:fillRef>
            <a:effectRef idx="1">
              <a:schemeClr val="accent1"/>
            </a:effectRef>
            <a:fontRef idx="minor">
              <a:schemeClr val="tx1"/>
            </a:fontRef>
          </p:style>
        </p:cxnSp>
        <p:sp>
          <p:nvSpPr>
            <p:cNvPr id="151" name="Rounded Rectangle 28"/>
            <p:cNvSpPr/>
            <p:nvPr/>
          </p:nvSpPr>
          <p:spPr>
            <a:xfrm>
              <a:off x="-405716" y="925873"/>
              <a:ext cx="2088232" cy="970478"/>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Subarray k maximizes gain in direction of UE k </a:t>
              </a:r>
              <a:endParaRPr lang="en-US" sz="1700" dirty="0">
                <a:solidFill>
                  <a:schemeClr val="bg1"/>
                </a:solidFill>
                <a:latin typeface="Gill Sans MT" panose="020B0502020104020203" pitchFamily="34" charset="0"/>
              </a:endParaRPr>
            </a:p>
          </p:txBody>
        </p:sp>
      </p:grpSp>
      <p:sp>
        <p:nvSpPr>
          <p:cNvPr id="26" name="Rounded Rectangle 25"/>
          <p:cNvSpPr/>
          <p:nvPr/>
        </p:nvSpPr>
        <p:spPr>
          <a:xfrm>
            <a:off x="5759986" y="879417"/>
            <a:ext cx="3200400" cy="1280160"/>
          </a:xfrm>
          <a:prstGeom prst="roundRect">
            <a:avLst/>
          </a:prstGeom>
          <a:solidFill>
            <a:srgbClr val="0070C0"/>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Rounded Rectangle 189"/>
          <p:cNvSpPr/>
          <p:nvPr/>
        </p:nvSpPr>
        <p:spPr>
          <a:xfrm>
            <a:off x="5796136" y="2283718"/>
            <a:ext cx="3168352" cy="1645920"/>
          </a:xfrm>
          <a:prstGeom prst="roundRect">
            <a:avLst/>
          </a:prstGeom>
          <a:solidFill>
            <a:schemeClr val="accent5">
              <a:lumMod val="75000"/>
            </a:schemeClr>
          </a:solidFill>
          <a:ln>
            <a:no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5" name="Group 204"/>
          <p:cNvGrpSpPr/>
          <p:nvPr/>
        </p:nvGrpSpPr>
        <p:grpSpPr>
          <a:xfrm>
            <a:off x="5796136" y="987574"/>
            <a:ext cx="3132493" cy="1384995"/>
            <a:chOff x="5796136" y="915566"/>
            <a:chExt cx="3132493" cy="1384995"/>
          </a:xfrm>
        </p:grpSpPr>
        <p:sp>
          <p:nvSpPr>
            <p:cNvPr id="27" name="TextBox 26"/>
            <p:cNvSpPr txBox="1"/>
            <p:nvPr/>
          </p:nvSpPr>
          <p:spPr>
            <a:xfrm>
              <a:off x="5796136" y="915566"/>
              <a:ext cx="3132493" cy="1384995"/>
            </a:xfrm>
            <a:prstGeom prst="rect">
              <a:avLst/>
            </a:prstGeom>
            <a:noFill/>
          </p:spPr>
          <p:txBody>
            <a:bodyPr wrap="square" rtlCol="0">
              <a:spAutoFit/>
            </a:bodyPr>
            <a:lstStyle/>
            <a:p>
              <a:pPr algn="ctr"/>
              <a:r>
                <a:rPr lang="en-US" sz="2000" dirty="0" smtClean="0">
                  <a:solidFill>
                    <a:schemeClr val="bg1"/>
                  </a:solidFill>
                  <a:latin typeface="Gill Sans MT" panose="020B0502020104020203" pitchFamily="34" charset="0"/>
                </a:rPr>
                <a:t>Choose analog beamforming weights to maximize diagonal terms of         . </a:t>
              </a:r>
              <a:endParaRPr lang="en-US" sz="20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pic>
          <p:nvPicPr>
            <p:cNvPr id="200" name="Picture 199"/>
            <p:cNvPicPr>
              <a:picLocks noChangeAspect="1"/>
            </p:cNvPicPr>
            <p:nvPr/>
          </p:nvPicPr>
          <p:blipFill>
            <a:blip r:embed="rId4"/>
            <a:stretch>
              <a:fillRect/>
            </a:stretch>
          </p:blipFill>
          <p:spPr>
            <a:xfrm>
              <a:off x="8028384" y="1605920"/>
              <a:ext cx="521208" cy="246888"/>
            </a:xfrm>
            <a:prstGeom prst="rect">
              <a:avLst/>
            </a:prstGeom>
          </p:spPr>
        </p:pic>
      </p:grpSp>
      <p:sp>
        <p:nvSpPr>
          <p:cNvPr id="201" name="TextBox 200"/>
          <p:cNvSpPr txBox="1"/>
          <p:nvPr/>
        </p:nvSpPr>
        <p:spPr>
          <a:xfrm>
            <a:off x="5796136" y="2283718"/>
            <a:ext cx="3096344" cy="1015663"/>
          </a:xfrm>
          <a:prstGeom prst="rect">
            <a:avLst/>
          </a:prstGeom>
          <a:noFill/>
        </p:spPr>
        <p:txBody>
          <a:bodyPr wrap="square" rtlCol="0">
            <a:spAutoFit/>
          </a:bodyPr>
          <a:lstStyle/>
          <a:p>
            <a:pPr algn="ctr"/>
            <a:r>
              <a:rPr lang="en-US" sz="1800" dirty="0" smtClean="0">
                <a:solidFill>
                  <a:schemeClr val="bg1"/>
                </a:solidFill>
                <a:latin typeface="Gill Sans MT" panose="020B0502020104020203" pitchFamily="34" charset="0"/>
              </a:rPr>
              <a:t>Solve generalized Rayleigh       quotient problems of the form: </a:t>
            </a:r>
            <a:endParaRPr lang="en-US" sz="18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grpSp>
        <p:nvGrpSpPr>
          <p:cNvPr id="206" name="Group 205"/>
          <p:cNvGrpSpPr/>
          <p:nvPr/>
        </p:nvGrpSpPr>
        <p:grpSpPr>
          <a:xfrm>
            <a:off x="3779912" y="4083918"/>
            <a:ext cx="4320480" cy="1149226"/>
            <a:chOff x="4139952" y="4155926"/>
            <a:chExt cx="4320480" cy="1149226"/>
          </a:xfrm>
        </p:grpSpPr>
        <p:sp>
          <p:nvSpPr>
            <p:cNvPr id="202" name="Rounded Rectangle 201"/>
            <p:cNvSpPr/>
            <p:nvPr/>
          </p:nvSpPr>
          <p:spPr>
            <a:xfrm>
              <a:off x="4139952" y="4155926"/>
              <a:ext cx="4320480" cy="864096"/>
            </a:xfrm>
            <a:prstGeom prst="roundRect">
              <a:avLst/>
            </a:prstGeom>
            <a:solidFill>
              <a:schemeClr val="bg2">
                <a:lumMod val="75000"/>
              </a:schemeClr>
            </a:solidFill>
            <a:ln>
              <a:no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3" name="TextBox 202"/>
            <p:cNvSpPr txBox="1"/>
            <p:nvPr/>
          </p:nvSpPr>
          <p:spPr>
            <a:xfrm>
              <a:off x="4211960" y="4227934"/>
              <a:ext cx="4176464" cy="1077218"/>
            </a:xfrm>
            <a:prstGeom prst="rect">
              <a:avLst/>
            </a:prstGeom>
            <a:noFill/>
          </p:spPr>
          <p:txBody>
            <a:bodyPr wrap="square" rtlCol="0">
              <a:spAutoFit/>
            </a:bodyPr>
            <a:lstStyle/>
            <a:p>
              <a:pPr algn="ctr"/>
              <a:r>
                <a:rPr lang="en-US" sz="2000" dirty="0" smtClean="0">
                  <a:solidFill>
                    <a:schemeClr val="bg1"/>
                  </a:solidFill>
                  <a:latin typeface="Gill Sans MT" panose="020B0502020104020203" pitchFamily="34" charset="0"/>
                </a:rPr>
                <a:t>Linear digital combining at AP (e.g. MMSE, ZF, identity) </a:t>
              </a:r>
              <a:endParaRPr lang="en-US" sz="2000" dirty="0">
                <a:solidFill>
                  <a:schemeClr val="bg1"/>
                </a:solidFill>
                <a:latin typeface="Gill Sans MT" panose="020B0502020104020203" pitchFamily="34" charset="0"/>
              </a:endParaRPr>
            </a:p>
            <a:p>
              <a:endParaRPr lang="en-US" dirty="0" err="1" smtClean="0">
                <a:solidFill>
                  <a:schemeClr val="tx1">
                    <a:lumMod val="75000"/>
                    <a:lumOff val="25000"/>
                  </a:schemeClr>
                </a:solidFill>
                <a:latin typeface="Gill Sans MT"/>
                <a:cs typeface="Gill Sans MT"/>
              </a:endParaRPr>
            </a:p>
          </p:txBody>
        </p:sp>
      </p:grpSp>
      <p:pic>
        <p:nvPicPr>
          <p:cNvPr id="5" name="Picture 4"/>
          <p:cNvPicPr>
            <a:picLocks noChangeAspect="1"/>
          </p:cNvPicPr>
          <p:nvPr/>
        </p:nvPicPr>
        <p:blipFill>
          <a:blip r:embed="rId5"/>
          <a:stretch>
            <a:fillRect/>
          </a:stretch>
        </p:blipFill>
        <p:spPr>
          <a:xfrm>
            <a:off x="6012160" y="2931790"/>
            <a:ext cx="2591172" cy="795981"/>
          </a:xfrm>
          <a:prstGeom prst="rect">
            <a:avLst/>
          </a:prstGeom>
        </p:spPr>
      </p:pic>
    </p:spTree>
    <p:extLst>
      <p:ext uri="{BB962C8B-B14F-4D97-AF65-F5344CB8AC3E}">
        <p14:creationId xmlns:p14="http://schemas.microsoft.com/office/powerpoint/2010/main" val="1202515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15</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
        <p:nvSpPr>
          <p:cNvPr id="9" name="Título 1"/>
          <p:cNvSpPr txBox="1">
            <a:spLocks/>
          </p:cNvSpPr>
          <p:nvPr/>
        </p:nvSpPr>
        <p:spPr>
          <a:xfrm>
            <a:off x="395536" y="2787774"/>
            <a:ext cx="4392488" cy="702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accent6">
                    <a:lumMod val="75000"/>
                  </a:schemeClr>
                </a:solidFill>
                <a:latin typeface="Gill Sans MT" panose="020B0502020104020203" pitchFamily="34" charset="0"/>
                <a:ea typeface="+mj-ea"/>
                <a:cs typeface="+mj-cs"/>
              </a:defRPr>
            </a:lvl1pPr>
          </a:lstStyle>
          <a:p>
            <a:pPr fontAlgn="auto">
              <a:spcAft>
                <a:spcPts val="0"/>
              </a:spcAft>
            </a:pPr>
            <a:r>
              <a:rPr lang="en-US" sz="2000" dirty="0" smtClean="0">
                <a:solidFill>
                  <a:schemeClr val="accent5">
                    <a:lumMod val="75000"/>
                  </a:schemeClr>
                </a:solidFill>
              </a:rPr>
              <a:t>Channel model parameters</a:t>
            </a:r>
            <a:endParaRPr lang="en-US" sz="2000" dirty="0">
              <a:solidFill>
                <a:schemeClr val="accent5">
                  <a:lumMod val="75000"/>
                </a:schemeClr>
              </a:solidFill>
            </a:endParaRPr>
          </a:p>
        </p:txBody>
      </p:sp>
    </p:spTree>
    <p:extLst>
      <p:ext uri="{BB962C8B-B14F-4D97-AF65-F5344CB8AC3E}">
        <p14:creationId xmlns:p14="http://schemas.microsoft.com/office/powerpoint/2010/main" val="1192425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572000" y="1419622"/>
            <a:ext cx="4197007" cy="3384376"/>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Rounded Rectangle 7"/>
          <p:cNvSpPr/>
          <p:nvPr/>
        </p:nvSpPr>
        <p:spPr>
          <a:xfrm>
            <a:off x="4139952" y="699542"/>
            <a:ext cx="4730969" cy="599869"/>
          </a:xfrm>
          <a:prstGeom prst="roundRect">
            <a:avLst/>
          </a:prstGeom>
          <a:solidFill>
            <a:schemeClr val="accent2">
              <a:lumMod val="20000"/>
              <a:lumOff val="80000"/>
            </a:schemeClr>
          </a:solidFill>
          <a:ln w="381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ounded Rectangle 5"/>
          <p:cNvSpPr/>
          <p:nvPr/>
        </p:nvSpPr>
        <p:spPr>
          <a:xfrm>
            <a:off x="407584" y="699125"/>
            <a:ext cx="3470115" cy="600935"/>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a:xfrm>
            <a:off x="467544" y="0"/>
            <a:ext cx="8229600" cy="702230"/>
          </a:xfrm>
        </p:spPr>
        <p:txBody>
          <a:bodyPr/>
          <a:lstStyle/>
          <a:p>
            <a:r>
              <a:rPr lang="en-US" dirty="0" smtClean="0"/>
              <a:t>Specific attenuation [3]</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16</a:t>
            </a:fld>
            <a:endParaRPr lang="es-ES_tradnl"/>
          </a:p>
        </p:txBody>
      </p:sp>
      <p:pic>
        <p:nvPicPr>
          <p:cNvPr id="7" name="Picture 6"/>
          <p:cNvPicPr>
            <a:picLocks noChangeAspect="1"/>
          </p:cNvPicPr>
          <p:nvPr/>
        </p:nvPicPr>
        <p:blipFill>
          <a:blip r:embed="rId3"/>
          <a:stretch>
            <a:fillRect/>
          </a:stretch>
        </p:blipFill>
        <p:spPr>
          <a:xfrm>
            <a:off x="4368024" y="870595"/>
            <a:ext cx="4302502" cy="289244"/>
          </a:xfrm>
          <a:prstGeom prst="rect">
            <a:avLst/>
          </a:prstGeom>
        </p:spPr>
      </p:pic>
      <p:pic>
        <p:nvPicPr>
          <p:cNvPr id="10" name="Picture 9"/>
          <p:cNvPicPr>
            <a:picLocks noChangeAspect="1"/>
          </p:cNvPicPr>
          <p:nvPr/>
        </p:nvPicPr>
        <p:blipFill>
          <a:blip r:embed="rId4"/>
          <a:stretch>
            <a:fillRect/>
          </a:stretch>
        </p:blipFill>
        <p:spPr>
          <a:xfrm>
            <a:off x="695616" y="826041"/>
            <a:ext cx="2895529" cy="416414"/>
          </a:xfrm>
          <a:prstGeom prst="rect">
            <a:avLst/>
          </a:prstGeom>
        </p:spPr>
      </p:pic>
      <p:sp>
        <p:nvSpPr>
          <p:cNvPr id="29" name="Rectangle 28"/>
          <p:cNvSpPr/>
          <p:nvPr/>
        </p:nvSpPr>
        <p:spPr>
          <a:xfrm>
            <a:off x="86961" y="1419622"/>
            <a:ext cx="4197007" cy="3384376"/>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36" name="Picture 35"/>
          <p:cNvPicPr>
            <a:picLocks noChangeAspect="1"/>
          </p:cNvPicPr>
          <p:nvPr/>
        </p:nvPicPr>
        <p:blipFill>
          <a:blip r:embed="rId5"/>
          <a:stretch>
            <a:fillRect/>
          </a:stretch>
        </p:blipFill>
        <p:spPr>
          <a:xfrm>
            <a:off x="107504" y="1491630"/>
            <a:ext cx="4355976" cy="3266982"/>
          </a:xfrm>
          <a:prstGeom prst="rect">
            <a:avLst/>
          </a:prstGeom>
        </p:spPr>
      </p:pic>
      <p:pic>
        <p:nvPicPr>
          <p:cNvPr id="37" name="Picture 36"/>
          <p:cNvPicPr>
            <a:picLocks noChangeAspect="1"/>
          </p:cNvPicPr>
          <p:nvPr/>
        </p:nvPicPr>
        <p:blipFill>
          <a:blip r:embed="rId6"/>
          <a:stretch>
            <a:fillRect/>
          </a:stretch>
        </p:blipFill>
        <p:spPr>
          <a:xfrm>
            <a:off x="4572000" y="1491630"/>
            <a:ext cx="4338320" cy="3253740"/>
          </a:xfrm>
          <a:prstGeom prst="rect">
            <a:avLst/>
          </a:prstGeom>
        </p:spPr>
      </p:pic>
      <p:sp>
        <p:nvSpPr>
          <p:cNvPr id="40" name="TextBox 39"/>
          <p:cNvSpPr txBox="1"/>
          <p:nvPr/>
        </p:nvSpPr>
        <p:spPr>
          <a:xfrm>
            <a:off x="5220072" y="1995686"/>
            <a:ext cx="1512168" cy="646331"/>
          </a:xfrm>
          <a:prstGeom prst="rect">
            <a:avLst/>
          </a:prstGeom>
          <a:solidFill>
            <a:schemeClr val="bg1"/>
          </a:solidFill>
          <a:ln>
            <a:solidFill>
              <a:schemeClr val="tx1"/>
            </a:solidFill>
          </a:ln>
        </p:spPr>
        <p:txBody>
          <a:bodyPr wrap="square" rtlCol="0">
            <a:spAutoFit/>
          </a:bodyPr>
          <a:lstStyle/>
          <a:p>
            <a:r>
              <a:rPr lang="en-US" sz="1200" dirty="0" smtClean="0">
                <a:solidFill>
                  <a:schemeClr val="tx1">
                    <a:lumMod val="75000"/>
                    <a:lumOff val="25000"/>
                  </a:schemeClr>
                </a:solidFill>
                <a:latin typeface="Gill Sans MT"/>
                <a:cs typeface="Gill Sans MT"/>
              </a:rPr>
              <a:t>Gaseous attenuation computed at typical surface conditions.</a:t>
            </a:r>
            <a:endParaRPr lang="en-US" sz="1200" dirty="0" smtClean="0">
              <a:latin typeface="Gill Sans MT"/>
              <a:cs typeface="Gill Sans MT"/>
            </a:endParaRPr>
          </a:p>
        </p:txBody>
      </p:sp>
      <p:sp>
        <p:nvSpPr>
          <p:cNvPr id="41" name="TextBox 40"/>
          <p:cNvSpPr txBox="1"/>
          <p:nvPr/>
        </p:nvSpPr>
        <p:spPr>
          <a:xfrm>
            <a:off x="395536" y="4876006"/>
            <a:ext cx="7848872" cy="461665"/>
          </a:xfrm>
          <a:prstGeom prst="rect">
            <a:avLst/>
          </a:prstGeom>
          <a:noFill/>
        </p:spPr>
        <p:txBody>
          <a:bodyPr wrap="square" rtlCol="0">
            <a:spAutoFit/>
          </a:bodyPr>
          <a:lstStyle/>
          <a:p>
            <a:endParaRPr lang="en-US" dirty="0" err="1" smtClean="0">
              <a:solidFill>
                <a:schemeClr val="tx1">
                  <a:lumMod val="75000"/>
                  <a:lumOff val="25000"/>
                </a:schemeClr>
              </a:solidFill>
              <a:latin typeface="Gill Sans MT"/>
              <a:cs typeface="Gill Sans MT"/>
            </a:endParaRPr>
          </a:p>
        </p:txBody>
      </p:sp>
      <p:sp>
        <p:nvSpPr>
          <p:cNvPr id="9" name="TextBox 8"/>
          <p:cNvSpPr txBox="1"/>
          <p:nvPr/>
        </p:nvSpPr>
        <p:spPr>
          <a:xfrm>
            <a:off x="0" y="4879201"/>
            <a:ext cx="8280920" cy="276999"/>
          </a:xfrm>
          <a:prstGeom prst="rect">
            <a:avLst/>
          </a:prstGeom>
          <a:noFill/>
        </p:spPr>
        <p:txBody>
          <a:bodyPr wrap="square" rtlCol="0">
            <a:spAutoFit/>
          </a:bodyPr>
          <a:lstStyle/>
          <a:p>
            <a:r>
              <a:rPr lang="en-US" sz="1200" dirty="0" smtClean="0">
                <a:solidFill>
                  <a:schemeClr val="tx1">
                    <a:lumMod val="75000"/>
                    <a:lumOff val="25000"/>
                  </a:schemeClr>
                </a:solidFill>
                <a:latin typeface="Gill Sans MT"/>
                <a:cs typeface="Gill Sans MT"/>
              </a:rPr>
              <a:t>[3] R.W. Heath, T. Cuvelier, J. Rodriguez-Fernandez, N. Gonzalez-</a:t>
            </a:r>
            <a:r>
              <a:rPr lang="en-US" sz="1200" dirty="0" err="1" smtClean="0">
                <a:solidFill>
                  <a:schemeClr val="tx1">
                    <a:lumMod val="75000"/>
                    <a:lumOff val="25000"/>
                  </a:schemeClr>
                </a:solidFill>
                <a:latin typeface="Gill Sans MT"/>
                <a:cs typeface="Gill Sans MT"/>
              </a:rPr>
              <a:t>Prelcic</a:t>
            </a:r>
            <a:r>
              <a:rPr lang="en-US" sz="1200" dirty="0" smtClean="0">
                <a:solidFill>
                  <a:schemeClr val="tx1">
                    <a:lumMod val="75000"/>
                    <a:lumOff val="25000"/>
                  </a:schemeClr>
                </a:solidFill>
                <a:latin typeface="Gill Sans MT"/>
                <a:cs typeface="Gill Sans MT"/>
              </a:rPr>
              <a:t>, “Millimeter wave for aerial </a:t>
            </a:r>
            <a:r>
              <a:rPr lang="en-US" sz="1200" dirty="0">
                <a:solidFill>
                  <a:schemeClr val="tx1">
                    <a:lumMod val="75000"/>
                    <a:lumOff val="25000"/>
                  </a:schemeClr>
                </a:solidFill>
                <a:latin typeface="Gill Sans MT"/>
                <a:cs typeface="Gill Sans MT"/>
              </a:rPr>
              <a:t>v</a:t>
            </a:r>
            <a:r>
              <a:rPr lang="en-US" sz="1200" dirty="0" smtClean="0">
                <a:solidFill>
                  <a:schemeClr val="tx1">
                    <a:lumMod val="75000"/>
                    <a:lumOff val="25000"/>
                  </a:schemeClr>
                </a:solidFill>
                <a:latin typeface="Gill Sans MT"/>
                <a:cs typeface="Gill Sans MT"/>
              </a:rPr>
              <a:t>ehicles” </a:t>
            </a:r>
            <a:r>
              <a:rPr lang="en-US" sz="1200" i="1" dirty="0" smtClean="0">
                <a:solidFill>
                  <a:schemeClr val="tx1">
                    <a:lumMod val="75000"/>
                    <a:lumOff val="25000"/>
                  </a:schemeClr>
                </a:solidFill>
                <a:latin typeface="Gill Sans MT"/>
                <a:cs typeface="Gill Sans MT"/>
              </a:rPr>
              <a:t>preprint</a:t>
            </a:r>
          </a:p>
        </p:txBody>
      </p:sp>
    </p:spTree>
    <p:extLst>
      <p:ext uri="{BB962C8B-B14F-4D97-AF65-F5344CB8AC3E}">
        <p14:creationId xmlns:p14="http://schemas.microsoft.com/office/powerpoint/2010/main" val="925820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attenuation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17</a:t>
            </a:fld>
            <a:endParaRPr lang="es-ES_tradnl"/>
          </a:p>
        </p:txBody>
      </p:sp>
      <p:pic>
        <p:nvPicPr>
          <p:cNvPr id="6" name="Picture 5"/>
          <p:cNvPicPr>
            <a:picLocks noChangeAspect="1"/>
          </p:cNvPicPr>
          <p:nvPr/>
        </p:nvPicPr>
        <p:blipFill>
          <a:blip r:embed="rId3"/>
          <a:stretch>
            <a:fillRect/>
          </a:stretch>
        </p:blipFill>
        <p:spPr>
          <a:xfrm>
            <a:off x="323528" y="714325"/>
            <a:ext cx="4752528" cy="4429175"/>
          </a:xfrm>
          <a:prstGeom prst="rect">
            <a:avLst/>
          </a:prstGeom>
        </p:spPr>
      </p:pic>
      <p:sp>
        <p:nvSpPr>
          <p:cNvPr id="7" name="Rounded Rectangle 6"/>
          <p:cNvSpPr/>
          <p:nvPr/>
        </p:nvSpPr>
        <p:spPr>
          <a:xfrm>
            <a:off x="5220072" y="1203598"/>
            <a:ext cx="3600400" cy="1736646"/>
          </a:xfrm>
          <a:prstGeom prst="roundRect">
            <a:avLst/>
          </a:prstGeom>
          <a:solidFill>
            <a:schemeClr val="accent4">
              <a:lumMod val="20000"/>
              <a:lumOff val="80000"/>
            </a:schemeClr>
          </a:solidFill>
          <a:ln w="50800">
            <a:solidFill>
              <a:schemeClr val="accent4">
                <a:lumMod val="50000"/>
              </a:schemeClr>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dirty="0" smtClean="0">
                <a:solidFill>
                  <a:schemeClr val="tx1">
                    <a:lumMod val="75000"/>
                    <a:lumOff val="25000"/>
                  </a:schemeClr>
                </a:solidFill>
                <a:latin typeface="Gill Sans MT"/>
                <a:cs typeface="Gill Sans MT"/>
              </a:rPr>
              <a:t>Can use standardized reference atmospheres to compute gaseous attenuation at altitudes</a:t>
            </a:r>
            <a:endParaRPr lang="en-US" dirty="0">
              <a:solidFill>
                <a:schemeClr val="tx1">
                  <a:lumMod val="75000"/>
                  <a:lumOff val="25000"/>
                </a:schemeClr>
              </a:solidFill>
              <a:latin typeface="Gill Sans MT"/>
              <a:cs typeface="Gill Sans MT"/>
            </a:endParaRPr>
          </a:p>
        </p:txBody>
      </p:sp>
      <p:sp>
        <p:nvSpPr>
          <p:cNvPr id="10" name="Rounded Rectangle 9"/>
          <p:cNvSpPr/>
          <p:nvPr/>
        </p:nvSpPr>
        <p:spPr>
          <a:xfrm>
            <a:off x="5220072" y="3268405"/>
            <a:ext cx="3600400" cy="919401"/>
          </a:xfrm>
          <a:prstGeom prst="roundRect">
            <a:avLst/>
          </a:prstGeom>
          <a:solidFill>
            <a:schemeClr val="accent3">
              <a:lumMod val="20000"/>
              <a:lumOff val="80000"/>
            </a:schemeClr>
          </a:solidFill>
          <a:ln w="508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dirty="0" smtClean="0">
                <a:solidFill>
                  <a:schemeClr val="tx1">
                    <a:lumMod val="75000"/>
                    <a:lumOff val="25000"/>
                  </a:schemeClr>
                </a:solidFill>
                <a:latin typeface="Gill Sans MT"/>
                <a:cs typeface="Gill Sans MT"/>
              </a:rPr>
              <a:t>Generally less attenuation at higher altitudes!</a:t>
            </a: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158914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139589" y="2403126"/>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 name="Rounded Rectangle 25"/>
          <p:cNvSpPr/>
          <p:nvPr/>
        </p:nvSpPr>
        <p:spPr>
          <a:xfrm>
            <a:off x="755576" y="627534"/>
            <a:ext cx="7792906" cy="1624100"/>
          </a:xfrm>
          <a:prstGeom prst="roundRect">
            <a:avLst/>
          </a:prstGeom>
          <a:solidFill>
            <a:schemeClr val="tx2">
              <a:lumMod val="20000"/>
              <a:lumOff val="80000"/>
            </a:schemeClr>
          </a:solidFill>
          <a:ln w="50800">
            <a:solidFill>
              <a:schemeClr val="tx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p:txBody>
          <a:bodyPr/>
          <a:lstStyle/>
          <a:p>
            <a:r>
              <a:rPr lang="en-US" dirty="0" smtClean="0"/>
              <a:t>Noise</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18</a:t>
            </a:fld>
            <a:endParaRPr lang="es-ES_tradnl"/>
          </a:p>
        </p:txBody>
      </p:sp>
      <p:sp>
        <p:nvSpPr>
          <p:cNvPr id="23" name="TextBox 22"/>
          <p:cNvSpPr txBox="1"/>
          <p:nvPr/>
        </p:nvSpPr>
        <p:spPr>
          <a:xfrm>
            <a:off x="1652337" y="5021179"/>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pic>
        <p:nvPicPr>
          <p:cNvPr id="24" name="Picture 23"/>
          <p:cNvPicPr>
            <a:picLocks noChangeAspect="1"/>
          </p:cNvPicPr>
          <p:nvPr/>
        </p:nvPicPr>
        <p:blipFill>
          <a:blip r:embed="rId3"/>
          <a:stretch>
            <a:fillRect/>
          </a:stretch>
        </p:blipFill>
        <p:spPr>
          <a:xfrm>
            <a:off x="2411760" y="1131590"/>
            <a:ext cx="5040560" cy="502913"/>
          </a:xfrm>
          <a:prstGeom prst="rect">
            <a:avLst/>
          </a:prstGeom>
        </p:spPr>
      </p:pic>
      <p:sp>
        <p:nvSpPr>
          <p:cNvPr id="27" name="TextBox 26"/>
          <p:cNvSpPr txBox="1"/>
          <p:nvPr/>
        </p:nvSpPr>
        <p:spPr>
          <a:xfrm>
            <a:off x="971600" y="699542"/>
            <a:ext cx="4320480" cy="461665"/>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Nyquist’s </a:t>
            </a:r>
            <a:r>
              <a:rPr lang="en-US" smtClean="0">
                <a:solidFill>
                  <a:schemeClr val="tx1">
                    <a:lumMod val="75000"/>
                    <a:lumOff val="25000"/>
                  </a:schemeClr>
                </a:solidFill>
                <a:latin typeface="Gill Sans MT"/>
                <a:cs typeface="Gill Sans MT"/>
              </a:rPr>
              <a:t>noise formula:</a:t>
            </a:r>
            <a:endParaRPr lang="en-US" dirty="0" smtClean="0">
              <a:solidFill>
                <a:schemeClr val="tx1">
                  <a:lumMod val="75000"/>
                  <a:lumOff val="25000"/>
                </a:schemeClr>
              </a:solidFill>
              <a:latin typeface="Gill Sans MT"/>
              <a:cs typeface="Gill Sans MT"/>
            </a:endParaRPr>
          </a:p>
        </p:txBody>
      </p:sp>
      <p:sp>
        <p:nvSpPr>
          <p:cNvPr id="30" name="Left Brace 29"/>
          <p:cNvSpPr/>
          <p:nvPr/>
        </p:nvSpPr>
        <p:spPr>
          <a:xfrm rot="16200000">
            <a:off x="4103948" y="1527634"/>
            <a:ext cx="216024" cy="576064"/>
          </a:xfrm>
          <a:prstGeom prst="leftBrace">
            <a:avLst/>
          </a:prstGeom>
          <a:ln>
            <a:solidFill>
              <a:schemeClr val="tx2">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3347864" y="1851670"/>
            <a:ext cx="2016224" cy="400110"/>
          </a:xfrm>
          <a:prstGeom prst="rect">
            <a:avLst/>
          </a:prstGeom>
          <a:noFill/>
        </p:spPr>
        <p:txBody>
          <a:bodyPr wrap="square" rtlCol="0">
            <a:spAutoFit/>
          </a:bodyPr>
          <a:lstStyle/>
          <a:p>
            <a:r>
              <a:rPr lang="en-US" sz="2000" dirty="0" smtClean="0">
                <a:solidFill>
                  <a:schemeClr val="tx1">
                    <a:lumMod val="75000"/>
                    <a:lumOff val="25000"/>
                  </a:schemeClr>
                </a:solidFill>
                <a:latin typeface="Gill Sans MT"/>
                <a:cs typeface="Gill Sans MT"/>
              </a:rPr>
              <a:t>Extrinsic noise </a:t>
            </a:r>
          </a:p>
        </p:txBody>
      </p:sp>
      <p:sp>
        <p:nvSpPr>
          <p:cNvPr id="34" name="TextBox 33"/>
          <p:cNvSpPr txBox="1"/>
          <p:nvPr/>
        </p:nvSpPr>
        <p:spPr>
          <a:xfrm>
            <a:off x="211597" y="2691158"/>
            <a:ext cx="2736304"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Conditions that increase atmospheric attenuation increase extrinsic noise</a:t>
            </a:r>
          </a:p>
        </p:txBody>
      </p:sp>
      <p:sp>
        <p:nvSpPr>
          <p:cNvPr id="35" name="Rounded Rectangle 34"/>
          <p:cNvSpPr/>
          <p:nvPr/>
        </p:nvSpPr>
        <p:spPr>
          <a:xfrm>
            <a:off x="3154680" y="2427734"/>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6" name="TextBox 35"/>
          <p:cNvSpPr txBox="1"/>
          <p:nvPr/>
        </p:nvSpPr>
        <p:spPr>
          <a:xfrm>
            <a:off x="3203848" y="2571750"/>
            <a:ext cx="2736304" cy="1323439"/>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Relatively easy to upper bound </a:t>
            </a:r>
            <a:r>
              <a:rPr lang="en-US" sz="2000" dirty="0" err="1" smtClean="0">
                <a:solidFill>
                  <a:schemeClr val="tx1">
                    <a:lumMod val="75000"/>
                    <a:lumOff val="25000"/>
                  </a:schemeClr>
                </a:solidFill>
                <a:latin typeface="Gill Sans MT"/>
                <a:cs typeface="Gill Sans MT"/>
              </a:rPr>
              <a:t>T</a:t>
            </a:r>
            <a:r>
              <a:rPr lang="en-US" sz="2000" baseline="-25000" dirty="0" err="1" smtClean="0">
                <a:solidFill>
                  <a:schemeClr val="tx1">
                    <a:lumMod val="75000"/>
                    <a:lumOff val="25000"/>
                  </a:schemeClr>
                </a:solidFill>
                <a:latin typeface="Gill Sans MT"/>
                <a:cs typeface="Gill Sans MT"/>
              </a:rPr>
              <a:t>ant</a:t>
            </a:r>
            <a:r>
              <a:rPr lang="en-US" sz="2000" dirty="0" smtClean="0">
                <a:solidFill>
                  <a:schemeClr val="tx1">
                    <a:lumMod val="75000"/>
                    <a:lumOff val="25000"/>
                  </a:schemeClr>
                </a:solidFill>
                <a:latin typeface="Gill Sans MT"/>
                <a:cs typeface="Gill Sans MT"/>
              </a:rPr>
              <a:t> by estimates based on surface atmospheric parameters</a:t>
            </a:r>
          </a:p>
        </p:txBody>
      </p:sp>
      <p:sp>
        <p:nvSpPr>
          <p:cNvPr id="39" name="Rounded Rectangle 38"/>
          <p:cNvSpPr/>
          <p:nvPr/>
        </p:nvSpPr>
        <p:spPr>
          <a:xfrm>
            <a:off x="6156176" y="2427734"/>
            <a:ext cx="2880320" cy="1656184"/>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0" name="TextBox 39"/>
          <p:cNvSpPr txBox="1"/>
          <p:nvPr/>
        </p:nvSpPr>
        <p:spPr>
          <a:xfrm>
            <a:off x="6156176" y="2571750"/>
            <a:ext cx="2880320" cy="1323439"/>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Bound tight when communicating along horizontal, at frequencies near 60 GHz</a:t>
            </a:r>
          </a:p>
        </p:txBody>
      </p:sp>
      <p:sp>
        <p:nvSpPr>
          <p:cNvPr id="43" name="Left Brace 42"/>
          <p:cNvSpPr/>
          <p:nvPr/>
        </p:nvSpPr>
        <p:spPr>
          <a:xfrm rot="16200000">
            <a:off x="6091136" y="764582"/>
            <a:ext cx="202087" cy="2088232"/>
          </a:xfrm>
          <a:prstGeom prst="leftBrace">
            <a:avLst/>
          </a:prstGeom>
          <a:ln>
            <a:solidFill>
              <a:schemeClr val="tx2">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5508104" y="1851670"/>
            <a:ext cx="2016224" cy="400110"/>
          </a:xfrm>
          <a:prstGeom prst="rect">
            <a:avLst/>
          </a:prstGeom>
          <a:noFill/>
        </p:spPr>
        <p:txBody>
          <a:bodyPr wrap="square" rtlCol="0">
            <a:spAutoFit/>
          </a:bodyPr>
          <a:lstStyle/>
          <a:p>
            <a:r>
              <a:rPr lang="en-US" sz="2000" dirty="0" smtClean="0">
                <a:solidFill>
                  <a:schemeClr val="tx1">
                    <a:lumMod val="75000"/>
                    <a:lumOff val="25000"/>
                  </a:schemeClr>
                </a:solidFill>
                <a:latin typeface="Gill Sans MT"/>
                <a:cs typeface="Gill Sans MT"/>
              </a:rPr>
              <a:t>Intrinsic noise </a:t>
            </a:r>
          </a:p>
        </p:txBody>
      </p:sp>
      <p:sp>
        <p:nvSpPr>
          <p:cNvPr id="46" name="Rounded Rectangle 45"/>
          <p:cNvSpPr/>
          <p:nvPr/>
        </p:nvSpPr>
        <p:spPr>
          <a:xfrm>
            <a:off x="395536" y="4299942"/>
            <a:ext cx="8352928" cy="731520"/>
          </a:xfrm>
          <a:prstGeom prst="roundRect">
            <a:avLst/>
          </a:prstGeom>
          <a:solidFill>
            <a:schemeClr val="accent3">
              <a:lumMod val="20000"/>
              <a:lumOff val="80000"/>
            </a:schemeClr>
          </a:solidFill>
          <a:ln w="50800">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7" name="TextBox 46"/>
          <p:cNvSpPr txBox="1"/>
          <p:nvPr/>
        </p:nvSpPr>
        <p:spPr>
          <a:xfrm>
            <a:off x="219456" y="4462272"/>
            <a:ext cx="8676456" cy="415498"/>
          </a:xfrm>
          <a:prstGeom prst="rect">
            <a:avLst/>
          </a:prstGeom>
          <a:noFill/>
        </p:spPr>
        <p:txBody>
          <a:bodyPr wrap="square" rtlCol="0">
            <a:spAutoFit/>
          </a:bodyPr>
          <a:lstStyle/>
          <a:p>
            <a:pPr algn="ctr"/>
            <a:r>
              <a:rPr lang="en-US" sz="2100" dirty="0" smtClean="0">
                <a:solidFill>
                  <a:schemeClr val="tx1">
                    <a:lumMod val="75000"/>
                    <a:lumOff val="25000"/>
                  </a:schemeClr>
                </a:solidFill>
                <a:latin typeface="Gill Sans MT"/>
                <a:cs typeface="Gill Sans MT"/>
              </a:rPr>
              <a:t>In a state-of-the-art receiver, extrinsic noise ~20% of total noise at 60 GHz</a:t>
            </a:r>
          </a:p>
        </p:txBody>
      </p:sp>
    </p:spTree>
    <p:extLst>
      <p:ext uri="{BB962C8B-B14F-4D97-AF65-F5344CB8AC3E}">
        <p14:creationId xmlns:p14="http://schemas.microsoft.com/office/powerpoint/2010/main" val="151434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19</a:t>
            </a:fld>
            <a:endParaRPr lang="es-ES_tradnl"/>
          </a:p>
        </p:txBody>
      </p:sp>
      <p:sp>
        <p:nvSpPr>
          <p:cNvPr id="2" name="Título 1"/>
          <p:cNvSpPr>
            <a:spLocks noGrp="1"/>
          </p:cNvSpPr>
          <p:nvPr>
            <p:ph type="title"/>
          </p:nvPr>
        </p:nvSpPr>
        <p:spPr/>
        <p:txBody>
          <a:bodyPr/>
          <a:lstStyle/>
          <a:p>
            <a:r>
              <a:rPr lang="en-US" dirty="0" smtClean="0"/>
              <a:t>Analytical framework </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567825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73E51-1EF2-BC45-8C22-2DD7CAE6549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xmlns="" id="{FE1378AA-45A7-C245-9385-D727F78317B2}"/>
              </a:ext>
            </a:extLst>
          </p:cNvPr>
          <p:cNvSpPr>
            <a:spLocks noGrp="1"/>
          </p:cNvSpPr>
          <p:nvPr>
            <p:ph type="sldNum" sz="quarter" idx="11"/>
          </p:nvPr>
        </p:nvSpPr>
        <p:spPr/>
        <p:txBody>
          <a:bodyPr/>
          <a:lstStyle/>
          <a:p>
            <a:fld id="{949800EB-BCE0-4F84-93C5-500DAB48EB57}" type="slidenum">
              <a:rPr lang="es-ES_tradnl" smtClean="0"/>
              <a:pPr/>
              <a:t>2</a:t>
            </a:fld>
            <a:endParaRPr lang="es-ES_tradnl"/>
          </a:p>
        </p:txBody>
      </p:sp>
      <p:sp>
        <p:nvSpPr>
          <p:cNvPr id="63" name="Rectangle 62">
            <a:extLst>
              <a:ext uri="{FF2B5EF4-FFF2-40B4-BE49-F238E27FC236}">
                <a16:creationId xmlns:a16="http://schemas.microsoft.com/office/drawing/2014/main" xmlns="" id="{07721914-EA3B-2846-ADEC-4DDBFA85FCFC}"/>
              </a:ext>
            </a:extLst>
          </p:cNvPr>
          <p:cNvSpPr/>
          <p:nvPr/>
        </p:nvSpPr>
        <p:spPr>
          <a:xfrm>
            <a:off x="809401" y="627534"/>
            <a:ext cx="6714927" cy="648072"/>
          </a:xfrm>
          <a:prstGeom prst="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4" name="Rectangle 63">
            <a:extLst>
              <a:ext uri="{FF2B5EF4-FFF2-40B4-BE49-F238E27FC236}">
                <a16:creationId xmlns:a16="http://schemas.microsoft.com/office/drawing/2014/main" xmlns="" id="{329D2617-7F91-A747-B187-8FC597EA483B}"/>
              </a:ext>
            </a:extLst>
          </p:cNvPr>
          <p:cNvSpPr/>
          <p:nvPr/>
        </p:nvSpPr>
        <p:spPr>
          <a:xfrm>
            <a:off x="323529" y="1200065"/>
            <a:ext cx="8547300" cy="400110"/>
          </a:xfrm>
          <a:prstGeom prst="rect">
            <a:avLst/>
          </a:prstGeom>
          <a:solidFill>
            <a:schemeClr val="accent6">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Motivation</a:t>
            </a:r>
            <a:endParaRPr lang="en-US" sz="2000" dirty="0">
              <a:solidFill>
                <a:srgbClr val="FFFFFF"/>
              </a:solidFill>
              <a:latin typeface="Gill Sans MT" charset="0"/>
              <a:ea typeface="Gill Sans MT" charset="0"/>
              <a:cs typeface="Gill Sans MT" charset="0"/>
            </a:endParaRPr>
          </a:p>
        </p:txBody>
      </p:sp>
      <p:sp>
        <p:nvSpPr>
          <p:cNvPr id="65" name="Rectangle 64">
            <a:extLst>
              <a:ext uri="{FF2B5EF4-FFF2-40B4-BE49-F238E27FC236}">
                <a16:creationId xmlns:a16="http://schemas.microsoft.com/office/drawing/2014/main" xmlns="" id="{473BCF53-8DAC-1546-A96E-EB8FFF134B6C}"/>
              </a:ext>
            </a:extLst>
          </p:cNvPr>
          <p:cNvSpPr/>
          <p:nvPr/>
        </p:nvSpPr>
        <p:spPr>
          <a:xfrm>
            <a:off x="611560" y="2931790"/>
            <a:ext cx="7488832" cy="400110"/>
          </a:xfrm>
          <a:prstGeom prst="rect">
            <a:avLst/>
          </a:prstGeom>
          <a:solidFill>
            <a:schemeClr val="accent2">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Channel model parameters</a:t>
            </a:r>
            <a:endParaRPr lang="en-US" sz="2000" dirty="0">
              <a:solidFill>
                <a:srgbClr val="FFFFFF"/>
              </a:solidFill>
              <a:latin typeface="Gill Sans MT" charset="0"/>
              <a:ea typeface="Gill Sans MT" charset="0"/>
              <a:cs typeface="Gill Sans MT" charset="0"/>
            </a:endParaRPr>
          </a:p>
        </p:txBody>
      </p:sp>
      <p:sp>
        <p:nvSpPr>
          <p:cNvPr id="8" name="Rectangle 7">
            <a:extLst>
              <a:ext uri="{FF2B5EF4-FFF2-40B4-BE49-F238E27FC236}">
                <a16:creationId xmlns:a16="http://schemas.microsoft.com/office/drawing/2014/main" xmlns="" id="{329D2617-7F91-A747-B187-8FC597EA483B}"/>
              </a:ext>
            </a:extLst>
          </p:cNvPr>
          <p:cNvSpPr/>
          <p:nvPr/>
        </p:nvSpPr>
        <p:spPr>
          <a:xfrm>
            <a:off x="323528" y="1779662"/>
            <a:ext cx="8547300" cy="400110"/>
          </a:xfrm>
          <a:prstGeom prst="rect">
            <a:avLst/>
          </a:prstGeom>
          <a:solidFill>
            <a:schemeClr val="accent3">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System model</a:t>
            </a:r>
            <a:endParaRPr lang="en-US" sz="2000" dirty="0">
              <a:solidFill>
                <a:srgbClr val="FFFFFF"/>
              </a:solidFill>
              <a:latin typeface="Gill Sans MT" charset="0"/>
              <a:ea typeface="Gill Sans MT" charset="0"/>
              <a:cs typeface="Gill Sans MT" charset="0"/>
            </a:endParaRPr>
          </a:p>
        </p:txBody>
      </p:sp>
      <p:sp>
        <p:nvSpPr>
          <p:cNvPr id="11" name="Rectangle 10">
            <a:extLst>
              <a:ext uri="{FF2B5EF4-FFF2-40B4-BE49-F238E27FC236}">
                <a16:creationId xmlns:a16="http://schemas.microsoft.com/office/drawing/2014/main" xmlns="" id="{329D2617-7F91-A747-B187-8FC597EA483B}"/>
              </a:ext>
            </a:extLst>
          </p:cNvPr>
          <p:cNvSpPr/>
          <p:nvPr/>
        </p:nvSpPr>
        <p:spPr>
          <a:xfrm>
            <a:off x="323528" y="3507854"/>
            <a:ext cx="8547300" cy="400110"/>
          </a:xfrm>
          <a:prstGeom prst="rect">
            <a:avLst/>
          </a:prstGeom>
          <a:solidFill>
            <a:schemeClr val="accent4">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Analytical framework</a:t>
            </a:r>
            <a:endParaRPr lang="en-US" sz="2000" dirty="0">
              <a:solidFill>
                <a:srgbClr val="FFFFFF"/>
              </a:solidFill>
              <a:latin typeface="Gill Sans MT" charset="0"/>
              <a:ea typeface="Gill Sans MT" charset="0"/>
              <a:cs typeface="Gill Sans MT" charset="0"/>
            </a:endParaRPr>
          </a:p>
        </p:txBody>
      </p:sp>
      <p:sp>
        <p:nvSpPr>
          <p:cNvPr id="12" name="Rectangle 11">
            <a:extLst>
              <a:ext uri="{FF2B5EF4-FFF2-40B4-BE49-F238E27FC236}">
                <a16:creationId xmlns:a16="http://schemas.microsoft.com/office/drawing/2014/main" xmlns="" id="{473BCF53-8DAC-1546-A96E-EB8FFF134B6C}"/>
              </a:ext>
            </a:extLst>
          </p:cNvPr>
          <p:cNvSpPr/>
          <p:nvPr/>
        </p:nvSpPr>
        <p:spPr>
          <a:xfrm>
            <a:off x="611560" y="2355726"/>
            <a:ext cx="7488832" cy="400110"/>
          </a:xfrm>
          <a:prstGeom prst="rect">
            <a:avLst/>
          </a:prstGeom>
          <a:solidFill>
            <a:schemeClr val="accent2">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MU-MIMO digital received signal model</a:t>
            </a:r>
            <a:endParaRPr lang="en-US" sz="2000" dirty="0">
              <a:solidFill>
                <a:srgbClr val="FFFFFF"/>
              </a:solidFill>
              <a:latin typeface="Gill Sans MT" charset="0"/>
              <a:ea typeface="Gill Sans MT" charset="0"/>
              <a:cs typeface="Gill Sans MT" charset="0"/>
            </a:endParaRPr>
          </a:p>
        </p:txBody>
      </p:sp>
      <p:sp>
        <p:nvSpPr>
          <p:cNvPr id="14" name="Rectangle 13">
            <a:extLst>
              <a:ext uri="{FF2B5EF4-FFF2-40B4-BE49-F238E27FC236}">
                <a16:creationId xmlns:a16="http://schemas.microsoft.com/office/drawing/2014/main" xmlns="" id="{329D2617-7F91-A747-B187-8FC597EA483B}"/>
              </a:ext>
            </a:extLst>
          </p:cNvPr>
          <p:cNvSpPr/>
          <p:nvPr/>
        </p:nvSpPr>
        <p:spPr>
          <a:xfrm>
            <a:off x="323528" y="4083918"/>
            <a:ext cx="8547300" cy="400110"/>
          </a:xfrm>
          <a:prstGeom prst="rect">
            <a:avLst/>
          </a:prstGeom>
          <a:solidFill>
            <a:schemeClr val="accent5">
              <a:lumMod val="75000"/>
            </a:schemeClr>
          </a:solidFill>
        </p:spPr>
        <p:txBody>
          <a:bodyPr wrap="square" rtlCol="0" anchor="ctr">
            <a:spAutoFit/>
          </a:bodyPr>
          <a:lstStyle/>
          <a:p>
            <a:pPr algn="ctr" defTabSz="685800" fontAlgn="auto">
              <a:spcBef>
                <a:spcPts val="0"/>
              </a:spcBef>
              <a:spcAft>
                <a:spcPts val="0"/>
              </a:spcAft>
              <a:defRPr sz="1800">
                <a:solidFill>
                  <a:srgbClr val="000000"/>
                </a:solidFill>
              </a:defRPr>
            </a:pPr>
            <a:r>
              <a:rPr lang="en-US" sz="2000" dirty="0" smtClean="0">
                <a:solidFill>
                  <a:srgbClr val="FFFFFF"/>
                </a:solidFill>
                <a:latin typeface="Gill Sans MT" charset="0"/>
                <a:ea typeface="Gill Sans MT" charset="0"/>
                <a:cs typeface="Gill Sans MT" charset="0"/>
              </a:rPr>
              <a:t>Simulations and numerical results</a:t>
            </a:r>
            <a:endParaRPr lang="en-US" sz="2000" dirty="0">
              <a:solidFill>
                <a:srgbClr val="FFFFFF"/>
              </a:solidFill>
              <a:latin typeface="Gill Sans MT" charset="0"/>
              <a:ea typeface="Gill Sans MT" charset="0"/>
              <a:cs typeface="Gill Sans MT" charset="0"/>
            </a:endParaRPr>
          </a:p>
        </p:txBody>
      </p:sp>
    </p:spTree>
    <p:extLst>
      <p:ext uri="{BB962C8B-B14F-4D97-AF65-F5344CB8AC3E}">
        <p14:creationId xmlns:p14="http://schemas.microsoft.com/office/powerpoint/2010/main" val="440963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20</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914400"/>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Distribute users IID uniformly in a spherical sector</a:t>
            </a:r>
          </a:p>
        </p:txBody>
      </p:sp>
      <p:grpSp>
        <p:nvGrpSpPr>
          <p:cNvPr id="21" name="Group 20"/>
          <p:cNvGrpSpPr/>
          <p:nvPr/>
        </p:nvGrpSpPr>
        <p:grpSpPr>
          <a:xfrm>
            <a:off x="5508104" y="1779662"/>
            <a:ext cx="3384376" cy="1920240"/>
            <a:chOff x="5508104" y="1707654"/>
            <a:chExt cx="3384376" cy="1920240"/>
          </a:xfrm>
          <a:solidFill>
            <a:schemeClr val="accent6">
              <a:lumMod val="20000"/>
              <a:lumOff val="80000"/>
            </a:schemeClr>
          </a:solidFill>
        </p:grpSpPr>
        <p:sp>
          <p:nvSpPr>
            <p:cNvPr id="15" name="Rounded Rectangle 14"/>
            <p:cNvSpPr/>
            <p:nvPr/>
          </p:nvSpPr>
          <p:spPr>
            <a:xfrm>
              <a:off x="5508104" y="1707654"/>
              <a:ext cx="3384376" cy="1920240"/>
            </a:xfrm>
            <a:prstGeom prst="roundRect">
              <a:avLst/>
            </a:prstGeom>
            <a:grpFill/>
            <a:ln w="508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5724128" y="1923678"/>
              <a:ext cx="2915920" cy="1591290"/>
              <a:chOff x="5724128" y="1923678"/>
              <a:chExt cx="2915920" cy="1591290"/>
            </a:xfrm>
            <a:grpFill/>
          </p:grpSpPr>
          <p:pic>
            <p:nvPicPr>
              <p:cNvPr id="12" name="Picture 11"/>
              <p:cNvPicPr>
                <a:picLocks noChangeAspect="1"/>
              </p:cNvPicPr>
              <p:nvPr/>
            </p:nvPicPr>
            <p:blipFill>
              <a:blip r:embed="rId4"/>
              <a:stretch>
                <a:fillRect/>
              </a:stretch>
            </p:blipFill>
            <p:spPr>
              <a:xfrm>
                <a:off x="5724128" y="1923678"/>
                <a:ext cx="2915920" cy="395605"/>
              </a:xfrm>
              <a:prstGeom prst="rect">
                <a:avLst/>
              </a:prstGeom>
              <a:grpFill/>
              <a:ln>
                <a:noFill/>
              </a:ln>
            </p:spPr>
          </p:pic>
          <p:pic>
            <p:nvPicPr>
              <p:cNvPr id="13" name="Picture 12"/>
              <p:cNvPicPr>
                <a:picLocks noChangeAspect="1"/>
              </p:cNvPicPr>
              <p:nvPr/>
            </p:nvPicPr>
            <p:blipFill>
              <a:blip r:embed="rId5"/>
              <a:stretch>
                <a:fillRect/>
              </a:stretch>
            </p:blipFill>
            <p:spPr>
              <a:xfrm>
                <a:off x="5724128" y="2427734"/>
                <a:ext cx="2804795" cy="382270"/>
              </a:xfrm>
              <a:prstGeom prst="rect">
                <a:avLst/>
              </a:prstGeom>
              <a:grpFill/>
              <a:ln>
                <a:noFill/>
              </a:ln>
            </p:spPr>
          </p:pic>
          <p:pic>
            <p:nvPicPr>
              <p:cNvPr id="14" name="Picture 13"/>
              <p:cNvPicPr>
                <a:picLocks noChangeAspect="1"/>
              </p:cNvPicPr>
              <p:nvPr/>
            </p:nvPicPr>
            <p:blipFill>
              <a:blip r:embed="rId6"/>
              <a:stretch>
                <a:fillRect/>
              </a:stretch>
            </p:blipFill>
            <p:spPr>
              <a:xfrm>
                <a:off x="5724128" y="2859782"/>
                <a:ext cx="1951355" cy="328930"/>
              </a:xfrm>
              <a:prstGeom prst="rect">
                <a:avLst/>
              </a:prstGeom>
              <a:grpFill/>
              <a:ln>
                <a:noFill/>
              </a:ln>
            </p:spPr>
          </p:pic>
          <p:pic>
            <p:nvPicPr>
              <p:cNvPr id="17" name="Picture 16"/>
              <p:cNvPicPr>
                <a:picLocks noChangeAspect="1"/>
              </p:cNvPicPr>
              <p:nvPr/>
            </p:nvPicPr>
            <p:blipFill>
              <a:blip r:embed="rId7"/>
              <a:stretch>
                <a:fillRect/>
              </a:stretch>
            </p:blipFill>
            <p:spPr>
              <a:xfrm>
                <a:off x="6300192" y="3363838"/>
                <a:ext cx="2013585" cy="151130"/>
              </a:xfrm>
              <a:prstGeom prst="rect">
                <a:avLst/>
              </a:prstGeom>
              <a:grpFill/>
              <a:ln>
                <a:noFill/>
              </a:ln>
            </p:spPr>
          </p:pic>
        </p:grpSp>
      </p:grpSp>
      <p:sp>
        <p:nvSpPr>
          <p:cNvPr id="18" name="Rounded Rectangle 17"/>
          <p:cNvSpPr/>
          <p:nvPr/>
        </p:nvSpPr>
        <p:spPr>
          <a:xfrm>
            <a:off x="5504688" y="3867894"/>
            <a:ext cx="3384376" cy="914400"/>
          </a:xfrm>
          <a:prstGeom prst="round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extBox 18"/>
          <p:cNvSpPr txBox="1"/>
          <p:nvPr/>
        </p:nvSpPr>
        <p:spPr>
          <a:xfrm>
            <a:off x="5508104" y="4011910"/>
            <a:ext cx="3384376" cy="707886"/>
          </a:xfrm>
          <a:prstGeom prst="rect">
            <a:avLst/>
          </a:prstGeom>
          <a:noFill/>
        </p:spPr>
        <p:txBody>
          <a:bodyPr wrap="square" rtlCol="0">
            <a:spAutoFit/>
          </a:bodyPr>
          <a:lstStyle/>
          <a:p>
            <a:pPr algn="ctr"/>
            <a:r>
              <a:rPr lang="en-US" sz="2000" dirty="0">
                <a:solidFill>
                  <a:schemeClr val="tx1">
                    <a:lumMod val="75000"/>
                    <a:lumOff val="25000"/>
                  </a:schemeClr>
                </a:solidFill>
                <a:latin typeface="Gill Sans MT"/>
                <a:cs typeface="Gill Sans MT"/>
              </a:rPr>
              <a:t>UE arrays face straight up,  AP array faces straight down</a:t>
            </a:r>
          </a:p>
        </p:txBody>
      </p:sp>
    </p:spTree>
    <p:extLst>
      <p:ext uri="{BB962C8B-B14F-4D97-AF65-F5344CB8AC3E}">
        <p14:creationId xmlns:p14="http://schemas.microsoft.com/office/powerpoint/2010/main" val="861414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21</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1280160"/>
          </a:xfrm>
          <a:prstGeom prst="roundRect">
            <a:avLst/>
          </a:prstGeom>
          <a:solidFill>
            <a:schemeClr val="bg1">
              <a:lumMod val="95000"/>
            </a:schemeClr>
          </a:solidFill>
          <a:ln w="50800">
            <a:solidFill>
              <a:schemeClr val="tx1">
                <a:lumMod val="95000"/>
                <a:lumOff val="5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Given analog beamforming strategy, can compute H</a:t>
            </a:r>
            <a:r>
              <a:rPr lang="en-US" sz="2000" baseline="-25000" dirty="0" smtClean="0">
                <a:solidFill>
                  <a:schemeClr val="tx1">
                    <a:lumMod val="75000"/>
                    <a:lumOff val="25000"/>
                  </a:schemeClr>
                </a:solidFill>
                <a:latin typeface="Gill Sans MT"/>
                <a:cs typeface="Gill Sans MT"/>
              </a:rPr>
              <a:t>UL</a:t>
            </a:r>
            <a:r>
              <a:rPr lang="en-US" sz="2000" dirty="0" smtClean="0">
                <a:solidFill>
                  <a:schemeClr val="tx1">
                    <a:lumMod val="75000"/>
                    <a:lumOff val="25000"/>
                  </a:schemeClr>
                </a:solidFill>
                <a:latin typeface="Gill Sans MT"/>
                <a:cs typeface="Gill Sans MT"/>
              </a:rPr>
              <a:t> based on geometry </a:t>
            </a:r>
          </a:p>
        </p:txBody>
      </p:sp>
      <p:sp>
        <p:nvSpPr>
          <p:cNvPr id="16" name="Rounded Rectangle 15"/>
          <p:cNvSpPr/>
          <p:nvPr/>
        </p:nvSpPr>
        <p:spPr>
          <a:xfrm>
            <a:off x="5508104" y="2139702"/>
            <a:ext cx="3384376" cy="1280160"/>
          </a:xfrm>
          <a:prstGeom prst="roundRect">
            <a:avLst/>
          </a:prstGeom>
          <a:solidFill>
            <a:schemeClr val="accent5">
              <a:lumMod val="20000"/>
              <a:lumOff val="80000"/>
            </a:schemeClr>
          </a:solidFill>
          <a:ln w="50800">
            <a:solidFill>
              <a:schemeClr val="accent5">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 name="TextBox 21"/>
          <p:cNvSpPr txBox="1"/>
          <p:nvPr/>
        </p:nvSpPr>
        <p:spPr>
          <a:xfrm>
            <a:off x="5508104" y="228371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Given digital beamforming strategy, can compute MU-MIMO capacities</a:t>
            </a:r>
          </a:p>
        </p:txBody>
      </p:sp>
      <p:sp>
        <p:nvSpPr>
          <p:cNvPr id="23" name="Rounded Rectangle 22"/>
          <p:cNvSpPr/>
          <p:nvPr/>
        </p:nvSpPr>
        <p:spPr>
          <a:xfrm>
            <a:off x="5508104" y="3579862"/>
            <a:ext cx="3384376" cy="1280160"/>
          </a:xfrm>
          <a:prstGeom prst="roundRect">
            <a:avLst/>
          </a:prstGeom>
          <a:solidFill>
            <a:srgbClr val="F4E0FD"/>
          </a:solidFill>
          <a:ln w="50800">
            <a:solidFill>
              <a:srgbClr val="7030A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TextBox 23"/>
          <p:cNvSpPr txBox="1"/>
          <p:nvPr/>
        </p:nvSpPr>
        <p:spPr>
          <a:xfrm>
            <a:off x="5508104" y="3723878"/>
            <a:ext cx="3384376" cy="1015663"/>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Average capacities over many realizations of geometry to estimate achievable rates </a:t>
            </a:r>
          </a:p>
        </p:txBody>
      </p:sp>
    </p:spTree>
    <p:extLst>
      <p:ext uri="{BB962C8B-B14F-4D97-AF65-F5344CB8AC3E}">
        <p14:creationId xmlns:p14="http://schemas.microsoft.com/office/powerpoint/2010/main" val="497149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22</a:t>
            </a:fld>
            <a:endParaRPr lang="es-ES_tradnl"/>
          </a:p>
        </p:txBody>
      </p:sp>
      <p:sp>
        <p:nvSpPr>
          <p:cNvPr id="2" name="Título 1"/>
          <p:cNvSpPr>
            <a:spLocks noGrp="1"/>
          </p:cNvSpPr>
          <p:nvPr>
            <p:ph type="title"/>
          </p:nvPr>
        </p:nvSpPr>
        <p:spPr/>
        <p:txBody>
          <a:bodyPr/>
          <a:lstStyle/>
          <a:p>
            <a:r>
              <a:rPr lang="en-US" dirty="0" smtClean="0"/>
              <a:t>Numerical results</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354777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23</a:t>
            </a:fld>
            <a:endParaRPr lang="es-ES_tradnl"/>
          </a:p>
        </p:txBody>
      </p:sp>
      <p:graphicFrame>
        <p:nvGraphicFramePr>
          <p:cNvPr id="13" name="Table 12"/>
          <p:cNvGraphicFramePr>
            <a:graphicFrameLocks noGrp="1"/>
          </p:cNvGraphicFramePr>
          <p:nvPr>
            <p:extLst>
              <p:ext uri="{D42A27DB-BD31-4B8C-83A1-F6EECF244321}">
                <p14:modId xmlns:p14="http://schemas.microsoft.com/office/powerpoint/2010/main" val="1512408689"/>
              </p:ext>
            </p:extLst>
          </p:nvPr>
        </p:nvGraphicFramePr>
        <p:xfrm>
          <a:off x="179512" y="483518"/>
          <a:ext cx="1872208" cy="2468880"/>
        </p:xfrm>
        <a:graphic>
          <a:graphicData uri="http://schemas.openxmlformats.org/drawingml/2006/table">
            <a:tbl>
              <a:tblPr firstRow="1" bandRow="1">
                <a:tableStyleId>{9DCAF9ED-07DC-4A11-8D7F-57B35C25682E}</a:tableStyleId>
              </a:tblPr>
              <a:tblGrid>
                <a:gridCol w="991169"/>
                <a:gridCol w="881039"/>
              </a:tblGrid>
              <a:tr h="287327">
                <a:tc gridSpan="2">
                  <a:txBody>
                    <a:bodyPr/>
                    <a:lstStyle/>
                    <a:p>
                      <a:pPr algn="ctr"/>
                      <a:r>
                        <a:rPr lang="en-US" sz="1400" smtClean="0"/>
                        <a:t>Waveform/MIMO </a:t>
                      </a:r>
                      <a:r>
                        <a:rPr lang="en-US" sz="1400" dirty="0" smtClean="0"/>
                        <a:t>parameters </a:t>
                      </a:r>
                      <a:endParaRPr lang="en-US" sz="1400" dirty="0"/>
                    </a:p>
                  </a:txBody>
                  <a:tcPr/>
                </a:tc>
                <a:tc hMerge="1">
                  <a:txBody>
                    <a:bodyPr/>
                    <a:lstStyle/>
                    <a:p>
                      <a:endParaRPr lang="en-US" sz="1600" dirty="0"/>
                    </a:p>
                  </a:txBody>
                  <a:tcPr/>
                </a:tc>
              </a:tr>
              <a:tr h="287327">
                <a:tc>
                  <a:txBody>
                    <a:bodyPr/>
                    <a:lstStyle/>
                    <a:p>
                      <a:r>
                        <a:rPr lang="en-US" sz="1400" dirty="0" smtClean="0"/>
                        <a:t>Bandwidth</a:t>
                      </a:r>
                      <a:endParaRPr lang="en-US" sz="1400" dirty="0"/>
                    </a:p>
                  </a:txBody>
                  <a:tcPr/>
                </a:tc>
                <a:tc>
                  <a:txBody>
                    <a:bodyPr/>
                    <a:lstStyle/>
                    <a:p>
                      <a:r>
                        <a:rPr lang="en-US" sz="1400" dirty="0" smtClean="0"/>
                        <a:t>2 GHz</a:t>
                      </a:r>
                      <a:endParaRPr lang="en-US" sz="1400" dirty="0"/>
                    </a:p>
                  </a:txBody>
                  <a:tcPr/>
                </a:tc>
              </a:tr>
              <a:tr h="287327">
                <a:tc>
                  <a:txBody>
                    <a:bodyPr/>
                    <a:lstStyle/>
                    <a:p>
                      <a:r>
                        <a:rPr lang="en-US" sz="1400" dirty="0" smtClean="0"/>
                        <a:t>TX </a:t>
                      </a:r>
                      <a:r>
                        <a:rPr lang="en-US" sz="1400" baseline="0" dirty="0" smtClean="0"/>
                        <a:t>power, </a:t>
                      </a:r>
                      <a:r>
                        <a:rPr lang="en-US" sz="1400" baseline="0" dirty="0" err="1" smtClean="0"/>
                        <a:t>P</a:t>
                      </a:r>
                      <a:r>
                        <a:rPr lang="en-US" sz="1400" baseline="-25000" dirty="0" err="1" smtClean="0"/>
                        <a:t>tx</a:t>
                      </a:r>
                      <a:endParaRPr lang="en-US" sz="1400" dirty="0"/>
                    </a:p>
                  </a:txBody>
                  <a:tcPr/>
                </a:tc>
                <a:tc>
                  <a:txBody>
                    <a:bodyPr/>
                    <a:lstStyle/>
                    <a:p>
                      <a:r>
                        <a:rPr lang="en-US" sz="1400" dirty="0" smtClean="0"/>
                        <a:t>10 W</a:t>
                      </a:r>
                      <a:endParaRPr lang="en-US" sz="1400" dirty="0"/>
                    </a:p>
                  </a:txBody>
                  <a:tcPr/>
                </a:tc>
              </a:tr>
              <a:tr h="287327">
                <a:tc>
                  <a:txBody>
                    <a:bodyPr/>
                    <a:lstStyle/>
                    <a:p>
                      <a:r>
                        <a:rPr lang="en-US" sz="1400" dirty="0" smtClean="0"/>
                        <a:t>AP subarrays</a:t>
                      </a:r>
                      <a:endParaRPr lang="en-US" sz="1400" dirty="0"/>
                    </a:p>
                  </a:txBody>
                  <a:tcPr/>
                </a:tc>
                <a:tc>
                  <a:txBody>
                    <a:bodyPr/>
                    <a:lstStyle/>
                    <a:p>
                      <a:r>
                        <a:rPr lang="en-US" sz="1400" dirty="0" smtClean="0"/>
                        <a:t>4x4</a:t>
                      </a:r>
                      <a:endParaRPr lang="en-US" sz="1400" dirty="0"/>
                    </a:p>
                  </a:txBody>
                  <a:tcPr/>
                </a:tc>
              </a:tr>
              <a:tr h="287327">
                <a:tc>
                  <a:txBody>
                    <a:bodyPr/>
                    <a:lstStyle/>
                    <a:p>
                      <a:r>
                        <a:rPr lang="en-US" sz="1400" dirty="0" smtClean="0"/>
                        <a:t>UE arrays</a:t>
                      </a:r>
                      <a:endParaRPr lang="en-US" sz="1400" dirty="0"/>
                    </a:p>
                  </a:txBody>
                  <a:tcPr/>
                </a:tc>
                <a:tc>
                  <a:txBody>
                    <a:bodyPr/>
                    <a:lstStyle/>
                    <a:p>
                      <a:r>
                        <a:rPr lang="en-US" sz="1400" dirty="0" smtClean="0"/>
                        <a:t>2x2</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1816400"/>
              </p:ext>
            </p:extLst>
          </p:nvPr>
        </p:nvGraphicFramePr>
        <p:xfrm>
          <a:off x="179512" y="3053051"/>
          <a:ext cx="1872208" cy="1950720"/>
        </p:xfrm>
        <a:graphic>
          <a:graphicData uri="http://schemas.openxmlformats.org/drawingml/2006/table">
            <a:tbl>
              <a:tblPr firstRow="1" bandRow="1">
                <a:tableStyleId>{9DCAF9ED-07DC-4A11-8D7F-57B35C25682E}</a:tableStyleId>
              </a:tblPr>
              <a:tblGrid>
                <a:gridCol w="648072"/>
                <a:gridCol w="1224136"/>
              </a:tblGrid>
              <a:tr h="299089">
                <a:tc gridSpan="2">
                  <a:txBody>
                    <a:bodyPr/>
                    <a:lstStyle/>
                    <a:p>
                      <a:pPr algn="ctr"/>
                      <a:r>
                        <a:rPr lang="en-US" sz="1400" dirty="0" smtClean="0"/>
                        <a:t>Geometry/simulation</a:t>
                      </a:r>
                      <a:r>
                        <a:rPr lang="en-US" sz="1400" baseline="0" dirty="0" smtClean="0"/>
                        <a:t> parameters</a:t>
                      </a:r>
                      <a:endParaRPr lang="en-US" sz="1400" dirty="0"/>
                    </a:p>
                  </a:txBody>
                  <a:tcPr/>
                </a:tc>
                <a:tc hMerge="1">
                  <a:txBody>
                    <a:bodyPr/>
                    <a:lstStyle/>
                    <a:p>
                      <a:endParaRPr lang="en-US" sz="1600" dirty="0"/>
                    </a:p>
                  </a:txBody>
                  <a:tcPr/>
                </a:tc>
              </a:tr>
              <a:tr h="299089">
                <a:tc>
                  <a:txBody>
                    <a:bodyPr/>
                    <a:lstStyle/>
                    <a:p>
                      <a:r>
                        <a:rPr lang="en-US" sz="1400" dirty="0" err="1" smtClean="0"/>
                        <a:t>r</a:t>
                      </a:r>
                      <a:r>
                        <a:rPr lang="en-US" sz="1400" baseline="-25000" dirty="0" err="1" smtClean="0"/>
                        <a:t>min</a:t>
                      </a:r>
                      <a:endParaRPr lang="en-US" sz="1400" dirty="0"/>
                    </a:p>
                  </a:txBody>
                  <a:tcPr/>
                </a:tc>
                <a:tc>
                  <a:txBody>
                    <a:bodyPr/>
                    <a:lstStyle/>
                    <a:p>
                      <a:r>
                        <a:rPr lang="en-US" sz="1400" dirty="0" smtClean="0"/>
                        <a:t>0 km</a:t>
                      </a:r>
                      <a:endParaRPr lang="en-US" sz="1400" dirty="0"/>
                    </a:p>
                  </a:txBody>
                  <a:tcPr/>
                </a:tc>
              </a:tr>
              <a:tr h="299089">
                <a:tc>
                  <a:txBody>
                    <a:bodyPr/>
                    <a:lstStyle/>
                    <a:p>
                      <a:r>
                        <a:rPr lang="en-US" sz="1400" dirty="0" err="1" smtClean="0"/>
                        <a:t>r</a:t>
                      </a:r>
                      <a:r>
                        <a:rPr lang="en-US" sz="1400" baseline="-25000" dirty="0" err="1" smtClean="0"/>
                        <a:t>max</a:t>
                      </a:r>
                      <a:endParaRPr lang="en-US" sz="1400" dirty="0"/>
                    </a:p>
                  </a:txBody>
                  <a:tcPr/>
                </a:tc>
                <a:tc>
                  <a:txBody>
                    <a:bodyPr/>
                    <a:lstStyle/>
                    <a:p>
                      <a:r>
                        <a:rPr lang="en-US" sz="1400" dirty="0" smtClean="0"/>
                        <a:t>1 km</a:t>
                      </a:r>
                      <a:endParaRPr lang="en-US" sz="1400" dirty="0"/>
                    </a:p>
                  </a:txBody>
                  <a:tcPr/>
                </a:tc>
              </a:tr>
              <a:tr h="299089">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a:t>
                      </a:r>
                      <a:endParaRPr lang="en-US" sz="1400" dirty="0"/>
                    </a:p>
                  </a:txBody>
                  <a:tcPr/>
                </a:tc>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 30°</a:t>
                      </a:r>
                      <a:endParaRPr lang="en-US" sz="1400" dirty="0"/>
                    </a:p>
                  </a:txBody>
                  <a:tcPr/>
                </a:tc>
              </a:tr>
              <a:tr h="292968">
                <a:tc>
                  <a:txBody>
                    <a:bodyPr/>
                    <a:lstStyle/>
                    <a:p>
                      <a:r>
                        <a:rPr lang="en-US" sz="1400" dirty="0" smtClean="0"/>
                        <a:t># of trials</a:t>
                      </a:r>
                      <a:endParaRPr lang="en-US" sz="1400" dirty="0"/>
                    </a:p>
                  </a:txBody>
                  <a:tcPr/>
                </a:tc>
                <a:tc>
                  <a:txBody>
                    <a:bodyPr/>
                    <a:lstStyle/>
                    <a:p>
                      <a:r>
                        <a:rPr lang="en-US" sz="1400" dirty="0" smtClean="0"/>
                        <a:t>1K</a:t>
                      </a:r>
                      <a:r>
                        <a:rPr lang="en-US" sz="1400" baseline="0" dirty="0" smtClean="0"/>
                        <a:t> geometry</a:t>
                      </a:r>
                      <a:r>
                        <a:rPr lang="en-US" sz="1400" dirty="0" smtClean="0"/>
                        <a:t> realizations</a:t>
                      </a:r>
                      <a:endParaRPr lang="en-US" sz="1400" dirty="0"/>
                    </a:p>
                  </a:txBody>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065954601"/>
              </p:ext>
            </p:extLst>
          </p:nvPr>
        </p:nvGraphicFramePr>
        <p:xfrm>
          <a:off x="6732240" y="1347614"/>
          <a:ext cx="2232248" cy="2656696"/>
        </p:xfrm>
        <a:graphic>
          <a:graphicData uri="http://schemas.openxmlformats.org/drawingml/2006/table">
            <a:tbl>
              <a:tblPr firstRow="1" bandRow="1">
                <a:tableStyleId>{9DCAF9ED-07DC-4A11-8D7F-57B35C25682E}</a:tableStyleId>
              </a:tblPr>
              <a:tblGrid>
                <a:gridCol w="1080120"/>
                <a:gridCol w="1152128"/>
              </a:tblGrid>
              <a:tr h="446152">
                <a:tc gridSpan="2">
                  <a:txBody>
                    <a:bodyPr/>
                    <a:lstStyle/>
                    <a:p>
                      <a:pPr algn="ctr"/>
                      <a:r>
                        <a:rPr lang="en-US" sz="1400" dirty="0" smtClean="0"/>
                        <a:t>Environmental</a:t>
                      </a:r>
                      <a:r>
                        <a:rPr lang="en-US" sz="1400" baseline="0" dirty="0" smtClean="0"/>
                        <a:t> Parameters</a:t>
                      </a:r>
                      <a:endParaRPr lang="en-US" sz="1400" dirty="0"/>
                    </a:p>
                  </a:txBody>
                  <a:tcPr/>
                </a:tc>
                <a:tc hMerge="1">
                  <a:txBody>
                    <a:bodyPr/>
                    <a:lstStyle/>
                    <a:p>
                      <a:endParaRPr lang="en-US" sz="1600" dirty="0"/>
                    </a:p>
                  </a:txBody>
                  <a:tcPr/>
                </a:tc>
              </a:tr>
              <a:tr h="777984">
                <a:tc>
                  <a:txBody>
                    <a:bodyPr/>
                    <a:lstStyle/>
                    <a:p>
                      <a:r>
                        <a:rPr lang="en-US" sz="1400" dirty="0" smtClean="0"/>
                        <a:t>Atmosphere</a:t>
                      </a:r>
                      <a:endParaRPr lang="en-US" sz="1400" dirty="0"/>
                    </a:p>
                  </a:txBody>
                  <a:tcPr/>
                </a:tc>
                <a:tc>
                  <a:txBody>
                    <a:bodyPr/>
                    <a:lstStyle/>
                    <a:p>
                      <a:r>
                        <a:rPr lang="en-US" sz="1400" dirty="0" smtClean="0"/>
                        <a:t>Mid-latitude</a:t>
                      </a:r>
                      <a:r>
                        <a:rPr lang="en-US" sz="1400" baseline="0" dirty="0" smtClean="0"/>
                        <a:t> summer surface</a:t>
                      </a:r>
                      <a:endParaRPr lang="en-US" sz="1400" dirty="0"/>
                    </a:p>
                  </a:txBody>
                  <a:tcPr/>
                </a:tc>
              </a:tr>
              <a:tr h="287327">
                <a:tc>
                  <a:txBody>
                    <a:bodyPr/>
                    <a:lstStyle/>
                    <a:p>
                      <a:r>
                        <a:rPr lang="en-US" sz="1400" dirty="0" smtClean="0"/>
                        <a:t>Rain/fog</a:t>
                      </a:r>
                      <a:endParaRPr lang="en-US" sz="1400" dirty="0"/>
                    </a:p>
                  </a:txBody>
                  <a:tcPr/>
                </a:tc>
                <a:tc>
                  <a:txBody>
                    <a:bodyPr/>
                    <a:lstStyle/>
                    <a:p>
                      <a:r>
                        <a:rPr lang="en-US" sz="1400" dirty="0" smtClean="0"/>
                        <a:t>None</a:t>
                      </a:r>
                      <a:endParaRPr lang="en-US" sz="1400" dirty="0"/>
                    </a:p>
                  </a:txBody>
                  <a:tcPr/>
                </a:tc>
              </a:tr>
              <a:tr h="287327">
                <a:tc>
                  <a:txBody>
                    <a:bodyPr/>
                    <a:lstStyle/>
                    <a:p>
                      <a:r>
                        <a:rPr lang="en-US" sz="1400" dirty="0" err="1" smtClean="0"/>
                        <a:t>T</a:t>
                      </a:r>
                      <a:r>
                        <a:rPr lang="en-US" sz="1400" baseline="-25000" dirty="0" err="1" smtClean="0"/>
                        <a:t>ant</a:t>
                      </a:r>
                      <a:endParaRPr lang="en-US" sz="1400" dirty="0"/>
                    </a:p>
                  </a:txBody>
                  <a:tcPr/>
                </a:tc>
                <a:tc>
                  <a:txBody>
                    <a:bodyPr/>
                    <a:lstStyle/>
                    <a:p>
                      <a:r>
                        <a:rPr lang="en-US" sz="1400" dirty="0" smtClean="0"/>
                        <a:t>276 K</a:t>
                      </a:r>
                      <a:endParaRPr lang="en-US" sz="1400" dirty="0"/>
                    </a:p>
                  </a:txBody>
                  <a:tcPr/>
                </a:tc>
              </a:tr>
              <a:tr h="287327">
                <a:tc>
                  <a:txBody>
                    <a:bodyPr/>
                    <a:lstStyle/>
                    <a:p>
                      <a:r>
                        <a:rPr lang="en-US" sz="1400" dirty="0" smtClean="0"/>
                        <a:t>RX noise figure, </a:t>
                      </a:r>
                      <a:r>
                        <a:rPr lang="en-US" sz="1400" dirty="0" err="1" smtClean="0">
                          <a:solidFill>
                            <a:schemeClr val="tx1">
                              <a:lumMod val="75000"/>
                              <a:lumOff val="25000"/>
                            </a:schemeClr>
                          </a:solidFill>
                          <a:latin typeface="Gill Sans MT"/>
                          <a:cs typeface="Gill Sans MT"/>
                        </a:rPr>
                        <a:t>η</a:t>
                      </a:r>
                      <a:endParaRPr lang="en-US" sz="1400" dirty="0"/>
                    </a:p>
                  </a:txBody>
                  <a:tcPr/>
                </a:tc>
                <a:tc>
                  <a:txBody>
                    <a:bodyPr/>
                    <a:lstStyle/>
                    <a:p>
                      <a:r>
                        <a:rPr lang="en-US" sz="1400" dirty="0" smtClean="0"/>
                        <a:t>7.1 dB</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pic>
        <p:nvPicPr>
          <p:cNvPr id="16" name="Picture 15"/>
          <p:cNvPicPr>
            <a:picLocks noChangeAspect="1"/>
          </p:cNvPicPr>
          <p:nvPr/>
        </p:nvPicPr>
        <p:blipFill>
          <a:blip r:embed="rId3"/>
          <a:stretch>
            <a:fillRect/>
          </a:stretch>
        </p:blipFill>
        <p:spPr>
          <a:xfrm>
            <a:off x="1691680" y="771550"/>
            <a:ext cx="5439373" cy="4176464"/>
          </a:xfrm>
          <a:prstGeom prst="rect">
            <a:avLst/>
          </a:prstGeom>
        </p:spPr>
      </p:pic>
      <p:cxnSp>
        <p:nvCxnSpPr>
          <p:cNvPr id="20" name="Straight Arrow Connector 19"/>
          <p:cNvCxnSpPr/>
          <p:nvPr/>
        </p:nvCxnSpPr>
        <p:spPr>
          <a:xfrm flipH="1">
            <a:off x="3563888" y="3579862"/>
            <a:ext cx="1080120" cy="14401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644008" y="3363838"/>
            <a:ext cx="1368152" cy="738664"/>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Strategy without digital beamforming</a:t>
            </a:r>
          </a:p>
        </p:txBody>
      </p:sp>
      <p:sp>
        <p:nvSpPr>
          <p:cNvPr id="3" name="TextBox 2"/>
          <p:cNvSpPr txBox="1"/>
          <p:nvPr/>
        </p:nvSpPr>
        <p:spPr>
          <a:xfrm>
            <a:off x="3491880" y="4659982"/>
            <a:ext cx="2520280" cy="230832"/>
          </a:xfrm>
          <a:prstGeom prst="rect">
            <a:avLst/>
          </a:prstGeom>
          <a:solidFill>
            <a:srgbClr val="B6C5D7"/>
          </a:solidFill>
        </p:spPr>
        <p:txBody>
          <a:bodyPr wrap="square" rtlCol="0">
            <a:spAutoFit/>
          </a:bodyPr>
          <a:lstStyle/>
          <a:p>
            <a:r>
              <a:rPr lang="en-US" sz="900" dirty="0" smtClean="0">
                <a:solidFill>
                  <a:srgbClr val="404040"/>
                </a:solidFill>
                <a:ea typeface="Arial" charset="0"/>
              </a:rPr>
              <a:t>Number of Users = Number of RF Chains</a:t>
            </a:r>
          </a:p>
        </p:txBody>
      </p:sp>
    </p:spTree>
    <p:extLst>
      <p:ext uri="{BB962C8B-B14F-4D97-AF65-F5344CB8AC3E}">
        <p14:creationId xmlns:p14="http://schemas.microsoft.com/office/powerpoint/2010/main" val="606720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24</a:t>
            </a:fld>
            <a:endParaRPr lang="es-ES_tradnl"/>
          </a:p>
        </p:txBody>
      </p:sp>
      <p:graphicFrame>
        <p:nvGraphicFramePr>
          <p:cNvPr id="13" name="Table 12"/>
          <p:cNvGraphicFramePr>
            <a:graphicFrameLocks noGrp="1"/>
          </p:cNvGraphicFramePr>
          <p:nvPr/>
        </p:nvGraphicFramePr>
        <p:xfrm>
          <a:off x="179512" y="483518"/>
          <a:ext cx="1872208" cy="2468880"/>
        </p:xfrm>
        <a:graphic>
          <a:graphicData uri="http://schemas.openxmlformats.org/drawingml/2006/table">
            <a:tbl>
              <a:tblPr firstRow="1" bandRow="1">
                <a:tableStyleId>{9DCAF9ED-07DC-4A11-8D7F-57B35C25682E}</a:tableStyleId>
              </a:tblPr>
              <a:tblGrid>
                <a:gridCol w="991169"/>
                <a:gridCol w="881039"/>
              </a:tblGrid>
              <a:tr h="287327">
                <a:tc gridSpan="2">
                  <a:txBody>
                    <a:bodyPr/>
                    <a:lstStyle/>
                    <a:p>
                      <a:pPr algn="ctr"/>
                      <a:r>
                        <a:rPr lang="en-US" sz="1400" smtClean="0"/>
                        <a:t>Waveform/MIMO </a:t>
                      </a:r>
                      <a:r>
                        <a:rPr lang="en-US" sz="1400" dirty="0" smtClean="0"/>
                        <a:t>parameters </a:t>
                      </a:r>
                      <a:endParaRPr lang="en-US" sz="1400" dirty="0"/>
                    </a:p>
                  </a:txBody>
                  <a:tcPr/>
                </a:tc>
                <a:tc hMerge="1">
                  <a:txBody>
                    <a:bodyPr/>
                    <a:lstStyle/>
                    <a:p>
                      <a:endParaRPr lang="en-US" sz="1600" dirty="0"/>
                    </a:p>
                  </a:txBody>
                  <a:tcPr/>
                </a:tc>
              </a:tr>
              <a:tr h="287327">
                <a:tc>
                  <a:txBody>
                    <a:bodyPr/>
                    <a:lstStyle/>
                    <a:p>
                      <a:r>
                        <a:rPr lang="en-US" sz="1400" dirty="0" smtClean="0"/>
                        <a:t>Bandwidth</a:t>
                      </a:r>
                      <a:endParaRPr lang="en-US" sz="1400" dirty="0"/>
                    </a:p>
                  </a:txBody>
                  <a:tcPr/>
                </a:tc>
                <a:tc>
                  <a:txBody>
                    <a:bodyPr/>
                    <a:lstStyle/>
                    <a:p>
                      <a:r>
                        <a:rPr lang="en-US" sz="1400" dirty="0" smtClean="0"/>
                        <a:t>2 GHz</a:t>
                      </a:r>
                      <a:endParaRPr lang="en-US" sz="1400" dirty="0"/>
                    </a:p>
                  </a:txBody>
                  <a:tcPr/>
                </a:tc>
              </a:tr>
              <a:tr h="287327">
                <a:tc>
                  <a:txBody>
                    <a:bodyPr/>
                    <a:lstStyle/>
                    <a:p>
                      <a:r>
                        <a:rPr lang="en-US" sz="1400" dirty="0" smtClean="0"/>
                        <a:t>TX </a:t>
                      </a:r>
                      <a:r>
                        <a:rPr lang="en-US" sz="1400" baseline="0" dirty="0" smtClean="0"/>
                        <a:t>power, </a:t>
                      </a:r>
                      <a:r>
                        <a:rPr lang="en-US" sz="1400" baseline="0" dirty="0" err="1" smtClean="0"/>
                        <a:t>P</a:t>
                      </a:r>
                      <a:r>
                        <a:rPr lang="en-US" sz="1400" baseline="-25000" dirty="0" err="1" smtClean="0"/>
                        <a:t>tx</a:t>
                      </a:r>
                      <a:endParaRPr lang="en-US" sz="1400" dirty="0"/>
                    </a:p>
                  </a:txBody>
                  <a:tcPr/>
                </a:tc>
                <a:tc>
                  <a:txBody>
                    <a:bodyPr/>
                    <a:lstStyle/>
                    <a:p>
                      <a:r>
                        <a:rPr lang="en-US" sz="1400" dirty="0" smtClean="0"/>
                        <a:t>10 W</a:t>
                      </a:r>
                      <a:endParaRPr lang="en-US" sz="1400" dirty="0"/>
                    </a:p>
                  </a:txBody>
                  <a:tcPr/>
                </a:tc>
              </a:tr>
              <a:tr h="287327">
                <a:tc>
                  <a:txBody>
                    <a:bodyPr/>
                    <a:lstStyle/>
                    <a:p>
                      <a:r>
                        <a:rPr lang="en-US" sz="1400" dirty="0" smtClean="0"/>
                        <a:t>AP subarrays</a:t>
                      </a:r>
                      <a:endParaRPr lang="en-US" sz="1400" dirty="0"/>
                    </a:p>
                  </a:txBody>
                  <a:tcPr/>
                </a:tc>
                <a:tc>
                  <a:txBody>
                    <a:bodyPr/>
                    <a:lstStyle/>
                    <a:p>
                      <a:r>
                        <a:rPr lang="en-US" sz="1400" dirty="0" smtClean="0"/>
                        <a:t>4x4</a:t>
                      </a:r>
                      <a:endParaRPr lang="en-US" sz="1400" dirty="0"/>
                    </a:p>
                  </a:txBody>
                  <a:tcPr/>
                </a:tc>
              </a:tr>
              <a:tr h="287327">
                <a:tc>
                  <a:txBody>
                    <a:bodyPr/>
                    <a:lstStyle/>
                    <a:p>
                      <a:r>
                        <a:rPr lang="en-US" sz="1400" dirty="0" smtClean="0"/>
                        <a:t>UE arrays</a:t>
                      </a:r>
                      <a:endParaRPr lang="en-US" sz="1400" dirty="0"/>
                    </a:p>
                  </a:txBody>
                  <a:tcPr/>
                </a:tc>
                <a:tc>
                  <a:txBody>
                    <a:bodyPr/>
                    <a:lstStyle/>
                    <a:p>
                      <a:r>
                        <a:rPr lang="en-US" sz="1400" dirty="0" smtClean="0"/>
                        <a:t>2x2</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438135889"/>
              </p:ext>
            </p:extLst>
          </p:nvPr>
        </p:nvGraphicFramePr>
        <p:xfrm>
          <a:off x="179512" y="3053051"/>
          <a:ext cx="1944216" cy="1932432"/>
        </p:xfrm>
        <a:graphic>
          <a:graphicData uri="http://schemas.openxmlformats.org/drawingml/2006/table">
            <a:tbl>
              <a:tblPr firstRow="1" bandRow="1">
                <a:tableStyleId>{9DCAF9ED-07DC-4A11-8D7F-57B35C25682E}</a:tableStyleId>
              </a:tblPr>
              <a:tblGrid>
                <a:gridCol w="876707"/>
                <a:gridCol w="1067509"/>
              </a:tblGrid>
              <a:tr h="299089">
                <a:tc gridSpan="2">
                  <a:txBody>
                    <a:bodyPr/>
                    <a:lstStyle/>
                    <a:p>
                      <a:pPr algn="ctr"/>
                      <a:r>
                        <a:rPr lang="en-US" sz="1400" dirty="0" smtClean="0"/>
                        <a:t>Geometry/simulation</a:t>
                      </a:r>
                      <a:r>
                        <a:rPr lang="en-US" sz="1400" baseline="0" dirty="0" smtClean="0"/>
                        <a:t> parameters</a:t>
                      </a:r>
                      <a:endParaRPr lang="en-US" sz="1400" dirty="0"/>
                    </a:p>
                  </a:txBody>
                  <a:tcPr/>
                </a:tc>
                <a:tc hMerge="1">
                  <a:txBody>
                    <a:bodyPr/>
                    <a:lstStyle/>
                    <a:p>
                      <a:endParaRPr lang="en-US" sz="1600" dirty="0"/>
                    </a:p>
                  </a:txBody>
                  <a:tcPr/>
                </a:tc>
              </a:tr>
              <a:tr h="299089">
                <a:tc>
                  <a:txBody>
                    <a:bodyPr/>
                    <a:lstStyle/>
                    <a:p>
                      <a:r>
                        <a:rPr lang="en-US" sz="1400" dirty="0" err="1" smtClean="0"/>
                        <a:t>r</a:t>
                      </a:r>
                      <a:r>
                        <a:rPr lang="en-US" sz="1400" baseline="-25000" dirty="0" err="1" smtClean="0"/>
                        <a:t>min</a:t>
                      </a:r>
                      <a:endParaRPr lang="en-US" sz="1400" dirty="0"/>
                    </a:p>
                  </a:txBody>
                  <a:tcPr/>
                </a:tc>
                <a:tc>
                  <a:txBody>
                    <a:bodyPr/>
                    <a:lstStyle/>
                    <a:p>
                      <a:r>
                        <a:rPr lang="en-US" sz="1400" dirty="0" smtClean="0"/>
                        <a:t>0 km</a:t>
                      </a:r>
                      <a:endParaRPr lang="en-US" sz="1400" dirty="0"/>
                    </a:p>
                  </a:txBody>
                  <a:tcPr/>
                </a:tc>
              </a:tr>
              <a:tr h="299089">
                <a:tc>
                  <a:txBody>
                    <a:bodyPr/>
                    <a:lstStyle/>
                    <a:p>
                      <a:r>
                        <a:rPr lang="en-US" sz="1400" dirty="0" err="1" smtClean="0"/>
                        <a:t>r</a:t>
                      </a:r>
                      <a:r>
                        <a:rPr lang="en-US" sz="1400" baseline="-25000" dirty="0" err="1" smtClean="0"/>
                        <a:t>max</a:t>
                      </a:r>
                      <a:endParaRPr lang="en-US" sz="1400" dirty="0"/>
                    </a:p>
                  </a:txBody>
                  <a:tcPr/>
                </a:tc>
                <a:tc>
                  <a:txBody>
                    <a:bodyPr/>
                    <a:lstStyle/>
                    <a:p>
                      <a:r>
                        <a:rPr lang="en-US" sz="1400" dirty="0" smtClean="0"/>
                        <a:t>1 km</a:t>
                      </a:r>
                      <a:endParaRPr lang="en-US" sz="1400" dirty="0"/>
                    </a:p>
                  </a:txBody>
                  <a:tcPr/>
                </a:tc>
              </a:tr>
              <a:tr h="299089">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a:t>
                      </a:r>
                      <a:endParaRPr lang="en-US" sz="1400" dirty="0"/>
                    </a:p>
                  </a:txBody>
                  <a:tcPr/>
                </a:tc>
                <a:tc>
                  <a:txBody>
                    <a:bodyPr/>
                    <a:lstStyle/>
                    <a:p>
                      <a:r>
                        <a:rPr lang="en-US" sz="1400" dirty="0" smtClean="0">
                          <a:solidFill>
                            <a:schemeClr val="tx1">
                              <a:lumMod val="75000"/>
                              <a:lumOff val="25000"/>
                            </a:schemeClr>
                          </a:solidFill>
                          <a:latin typeface="Gill Sans MT"/>
                          <a:cs typeface="Gill Sans MT"/>
                        </a:rPr>
                        <a:t>𝜽</a:t>
                      </a:r>
                      <a:r>
                        <a:rPr lang="en-US" sz="1400" baseline="-25000" dirty="0" smtClean="0">
                          <a:solidFill>
                            <a:schemeClr val="tx1">
                              <a:lumMod val="75000"/>
                              <a:lumOff val="25000"/>
                            </a:schemeClr>
                          </a:solidFill>
                          <a:latin typeface="Gill Sans MT"/>
                          <a:cs typeface="Gill Sans MT"/>
                        </a:rPr>
                        <a:t>max</a:t>
                      </a:r>
                      <a:r>
                        <a:rPr lang="en-US" sz="1400" dirty="0" smtClean="0">
                          <a:solidFill>
                            <a:schemeClr val="tx1">
                              <a:lumMod val="75000"/>
                              <a:lumOff val="25000"/>
                            </a:schemeClr>
                          </a:solidFill>
                          <a:latin typeface="Gill Sans MT"/>
                          <a:cs typeface="Gill Sans MT"/>
                        </a:rPr>
                        <a:t> = 30°</a:t>
                      </a:r>
                      <a:endParaRPr lang="en-US" sz="1400" dirty="0"/>
                    </a:p>
                  </a:txBody>
                  <a:tcPr/>
                </a:tc>
              </a:tr>
              <a:tr h="292968">
                <a:tc>
                  <a:txBody>
                    <a:bodyPr/>
                    <a:lstStyle/>
                    <a:p>
                      <a:r>
                        <a:rPr lang="en-US" sz="1400" dirty="0" smtClean="0"/>
                        <a:t># of trials</a:t>
                      </a:r>
                      <a:endParaRPr lang="en-US" sz="1400" dirty="0"/>
                    </a:p>
                  </a:txBody>
                  <a:tcPr/>
                </a:tc>
                <a:tc>
                  <a:txBody>
                    <a:bodyPr/>
                    <a:lstStyle/>
                    <a:p>
                      <a:r>
                        <a:rPr lang="en-US" sz="1340" dirty="0" smtClean="0"/>
                        <a:t>1K</a:t>
                      </a:r>
                      <a:r>
                        <a:rPr lang="en-US" sz="1340" baseline="0" dirty="0" smtClean="0"/>
                        <a:t> geometry</a:t>
                      </a:r>
                      <a:r>
                        <a:rPr lang="en-US" sz="1340" dirty="0" smtClean="0"/>
                        <a:t> realizations</a:t>
                      </a:r>
                      <a:endParaRPr lang="en-US" sz="1340" dirty="0"/>
                    </a:p>
                  </a:txBody>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693488410"/>
              </p:ext>
            </p:extLst>
          </p:nvPr>
        </p:nvGraphicFramePr>
        <p:xfrm>
          <a:off x="6804248" y="1347614"/>
          <a:ext cx="2232248" cy="2656696"/>
        </p:xfrm>
        <a:graphic>
          <a:graphicData uri="http://schemas.openxmlformats.org/drawingml/2006/table">
            <a:tbl>
              <a:tblPr firstRow="1" bandRow="1">
                <a:tableStyleId>{9DCAF9ED-07DC-4A11-8D7F-57B35C25682E}</a:tableStyleId>
              </a:tblPr>
              <a:tblGrid>
                <a:gridCol w="1080120"/>
                <a:gridCol w="1152128"/>
              </a:tblGrid>
              <a:tr h="446152">
                <a:tc gridSpan="2">
                  <a:txBody>
                    <a:bodyPr/>
                    <a:lstStyle/>
                    <a:p>
                      <a:pPr algn="ctr"/>
                      <a:r>
                        <a:rPr lang="en-US" sz="1400" dirty="0" smtClean="0"/>
                        <a:t>Environmental</a:t>
                      </a:r>
                      <a:r>
                        <a:rPr lang="en-US" sz="1400" baseline="0" dirty="0" smtClean="0"/>
                        <a:t> Parameters</a:t>
                      </a:r>
                      <a:endParaRPr lang="en-US" sz="1400" dirty="0"/>
                    </a:p>
                  </a:txBody>
                  <a:tcPr/>
                </a:tc>
                <a:tc hMerge="1">
                  <a:txBody>
                    <a:bodyPr/>
                    <a:lstStyle/>
                    <a:p>
                      <a:endParaRPr lang="en-US" sz="1600" dirty="0"/>
                    </a:p>
                  </a:txBody>
                  <a:tcPr/>
                </a:tc>
              </a:tr>
              <a:tr h="777984">
                <a:tc>
                  <a:txBody>
                    <a:bodyPr/>
                    <a:lstStyle/>
                    <a:p>
                      <a:r>
                        <a:rPr lang="en-US" sz="1400" dirty="0" smtClean="0"/>
                        <a:t>Atmosphere</a:t>
                      </a:r>
                      <a:endParaRPr lang="en-US" sz="1400" dirty="0"/>
                    </a:p>
                  </a:txBody>
                  <a:tcPr/>
                </a:tc>
                <a:tc>
                  <a:txBody>
                    <a:bodyPr/>
                    <a:lstStyle/>
                    <a:p>
                      <a:r>
                        <a:rPr lang="en-US" sz="1400" dirty="0" smtClean="0"/>
                        <a:t>Mid-latitude</a:t>
                      </a:r>
                      <a:r>
                        <a:rPr lang="en-US" sz="1400" baseline="0" dirty="0" smtClean="0"/>
                        <a:t> summer surface</a:t>
                      </a:r>
                      <a:endParaRPr lang="en-US" sz="1400" dirty="0"/>
                    </a:p>
                  </a:txBody>
                  <a:tcPr/>
                </a:tc>
              </a:tr>
              <a:tr h="287327">
                <a:tc>
                  <a:txBody>
                    <a:bodyPr/>
                    <a:lstStyle/>
                    <a:p>
                      <a:r>
                        <a:rPr lang="en-US" sz="1400" dirty="0" smtClean="0"/>
                        <a:t>Rain/fog</a:t>
                      </a:r>
                      <a:endParaRPr lang="en-US" sz="1400" dirty="0"/>
                    </a:p>
                  </a:txBody>
                  <a:tcPr/>
                </a:tc>
                <a:tc>
                  <a:txBody>
                    <a:bodyPr/>
                    <a:lstStyle/>
                    <a:p>
                      <a:r>
                        <a:rPr lang="en-US" sz="1400" dirty="0" smtClean="0"/>
                        <a:t>None</a:t>
                      </a:r>
                      <a:endParaRPr lang="en-US" sz="1400" dirty="0"/>
                    </a:p>
                  </a:txBody>
                  <a:tcPr/>
                </a:tc>
              </a:tr>
              <a:tr h="287327">
                <a:tc>
                  <a:txBody>
                    <a:bodyPr/>
                    <a:lstStyle/>
                    <a:p>
                      <a:r>
                        <a:rPr lang="en-US" sz="1400" dirty="0" err="1" smtClean="0"/>
                        <a:t>T</a:t>
                      </a:r>
                      <a:r>
                        <a:rPr lang="en-US" sz="1400" baseline="-25000" dirty="0" err="1" smtClean="0"/>
                        <a:t>ant</a:t>
                      </a:r>
                      <a:endParaRPr lang="en-US" sz="1400" dirty="0"/>
                    </a:p>
                  </a:txBody>
                  <a:tcPr/>
                </a:tc>
                <a:tc>
                  <a:txBody>
                    <a:bodyPr/>
                    <a:lstStyle/>
                    <a:p>
                      <a:r>
                        <a:rPr lang="en-US" sz="1400" dirty="0" smtClean="0"/>
                        <a:t>276 K</a:t>
                      </a:r>
                      <a:endParaRPr lang="en-US" sz="1400" dirty="0"/>
                    </a:p>
                  </a:txBody>
                  <a:tcPr/>
                </a:tc>
              </a:tr>
              <a:tr h="287327">
                <a:tc>
                  <a:txBody>
                    <a:bodyPr/>
                    <a:lstStyle/>
                    <a:p>
                      <a:r>
                        <a:rPr lang="en-US" sz="1400" dirty="0" smtClean="0"/>
                        <a:t>RX noise figure, </a:t>
                      </a:r>
                      <a:r>
                        <a:rPr lang="en-US" sz="1400" dirty="0" err="1" smtClean="0">
                          <a:solidFill>
                            <a:schemeClr val="tx1">
                              <a:lumMod val="75000"/>
                              <a:lumOff val="25000"/>
                            </a:schemeClr>
                          </a:solidFill>
                          <a:latin typeface="Gill Sans MT"/>
                          <a:cs typeface="Gill Sans MT"/>
                        </a:rPr>
                        <a:t>η</a:t>
                      </a:r>
                      <a:endParaRPr lang="en-US" sz="1400" dirty="0"/>
                    </a:p>
                  </a:txBody>
                  <a:tcPr/>
                </a:tc>
                <a:tc>
                  <a:txBody>
                    <a:bodyPr/>
                    <a:lstStyle/>
                    <a:p>
                      <a:r>
                        <a:rPr lang="en-US" sz="1400" dirty="0" smtClean="0"/>
                        <a:t>7.1 dB</a:t>
                      </a:r>
                      <a:endParaRPr lang="en-US" sz="1400" dirty="0"/>
                    </a:p>
                  </a:txBody>
                  <a:tcPr/>
                </a:tc>
              </a:tr>
              <a:tr h="287327">
                <a:tc>
                  <a:txBody>
                    <a:bodyPr/>
                    <a:lstStyle/>
                    <a:p>
                      <a:r>
                        <a:rPr lang="en-US" sz="1400" dirty="0" smtClean="0"/>
                        <a:t>Radiator</a:t>
                      </a:r>
                      <a:endParaRPr lang="en-US" sz="1400" dirty="0"/>
                    </a:p>
                  </a:txBody>
                  <a:tcPr/>
                </a:tc>
                <a:tc>
                  <a:txBody>
                    <a:bodyPr/>
                    <a:lstStyle/>
                    <a:p>
                      <a:r>
                        <a:rPr lang="en-US" sz="1400" dirty="0" smtClean="0"/>
                        <a:t>Patch</a:t>
                      </a:r>
                      <a:endParaRPr lang="en-US" sz="1400" dirty="0"/>
                    </a:p>
                  </a:txBody>
                  <a:tcPr/>
                </a:tc>
              </a:tr>
            </a:tbl>
          </a:graphicData>
        </a:graphic>
      </p:graphicFrame>
      <p:pic>
        <p:nvPicPr>
          <p:cNvPr id="3" name="Picture 2"/>
          <p:cNvPicPr>
            <a:picLocks noChangeAspect="1"/>
          </p:cNvPicPr>
          <p:nvPr/>
        </p:nvPicPr>
        <p:blipFill>
          <a:blip r:embed="rId3"/>
          <a:stretch>
            <a:fillRect/>
          </a:stretch>
        </p:blipFill>
        <p:spPr>
          <a:xfrm>
            <a:off x="1835696" y="843558"/>
            <a:ext cx="5374494" cy="4104456"/>
          </a:xfrm>
          <a:prstGeom prst="rect">
            <a:avLst/>
          </a:prstGeom>
        </p:spPr>
      </p:pic>
      <p:cxnSp>
        <p:nvCxnSpPr>
          <p:cNvPr id="14" name="Straight Arrow Connector 13"/>
          <p:cNvCxnSpPr/>
          <p:nvPr/>
        </p:nvCxnSpPr>
        <p:spPr>
          <a:xfrm flipH="1">
            <a:off x="4427984" y="3147814"/>
            <a:ext cx="432048" cy="21602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60032" y="2787774"/>
            <a:ext cx="1656184"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Strategy without digital beamforming</a:t>
            </a:r>
          </a:p>
        </p:txBody>
      </p:sp>
      <p:sp>
        <p:nvSpPr>
          <p:cNvPr id="10" name="TextBox 9"/>
          <p:cNvSpPr txBox="1"/>
          <p:nvPr/>
        </p:nvSpPr>
        <p:spPr>
          <a:xfrm>
            <a:off x="3491880" y="4659982"/>
            <a:ext cx="2520280" cy="230832"/>
          </a:xfrm>
          <a:prstGeom prst="rect">
            <a:avLst/>
          </a:prstGeom>
          <a:solidFill>
            <a:srgbClr val="B6C5D7"/>
          </a:solidFill>
        </p:spPr>
        <p:txBody>
          <a:bodyPr wrap="square" rtlCol="0">
            <a:spAutoFit/>
          </a:bodyPr>
          <a:lstStyle/>
          <a:p>
            <a:r>
              <a:rPr lang="en-US" sz="900" dirty="0" smtClean="0">
                <a:solidFill>
                  <a:srgbClr val="404040"/>
                </a:solidFill>
                <a:ea typeface="Arial" charset="0"/>
              </a:rPr>
              <a:t>Number of Users = Number of RF Chains</a:t>
            </a:r>
          </a:p>
        </p:txBody>
      </p:sp>
    </p:spTree>
    <p:extLst>
      <p:ext uri="{BB962C8B-B14F-4D97-AF65-F5344CB8AC3E}">
        <p14:creationId xmlns:p14="http://schemas.microsoft.com/office/powerpoint/2010/main" val="888048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25</a:t>
            </a:fld>
            <a:endParaRPr lang="es-ES_tradnl"/>
          </a:p>
        </p:txBody>
      </p:sp>
      <p:pic>
        <p:nvPicPr>
          <p:cNvPr id="8" name="Picture 7"/>
          <p:cNvPicPr>
            <a:picLocks noChangeAspect="1"/>
          </p:cNvPicPr>
          <p:nvPr/>
        </p:nvPicPr>
        <p:blipFill>
          <a:blip r:embed="rId3"/>
          <a:stretch>
            <a:fillRect/>
          </a:stretch>
        </p:blipFill>
        <p:spPr>
          <a:xfrm>
            <a:off x="-180528" y="685449"/>
            <a:ext cx="5760640" cy="4423140"/>
          </a:xfrm>
          <a:prstGeom prst="rect">
            <a:avLst/>
          </a:prstGeom>
        </p:spPr>
      </p:pic>
      <p:sp>
        <p:nvSpPr>
          <p:cNvPr id="5" name="Left Brace 4"/>
          <p:cNvSpPr/>
          <p:nvPr/>
        </p:nvSpPr>
        <p:spPr>
          <a:xfrm rot="10800000">
            <a:off x="5148064" y="1923678"/>
            <a:ext cx="1097280" cy="1368152"/>
          </a:xfrm>
          <a:prstGeom prst="leftBrace">
            <a:avLst/>
          </a:prstGeom>
          <a:ln w="50800">
            <a:solidFill>
              <a:schemeClr val="accent3">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8406063" y="2133600"/>
            <a:ext cx="184731" cy="461665"/>
          </a:xfrm>
          <a:prstGeom prst="rect">
            <a:avLst/>
          </a:prstGeom>
          <a:noFill/>
        </p:spPr>
        <p:txBody>
          <a:bodyPr wrap="none" rtlCol="0">
            <a:spAutoFit/>
          </a:bodyPr>
          <a:lstStyle/>
          <a:p>
            <a:endParaRPr lang="en-US" dirty="0" err="1" smtClean="0">
              <a:solidFill>
                <a:schemeClr val="tx1">
                  <a:lumMod val="75000"/>
                  <a:lumOff val="25000"/>
                </a:schemeClr>
              </a:solidFill>
              <a:latin typeface="Gill Sans MT"/>
              <a:cs typeface="Gill Sans MT"/>
            </a:endParaRPr>
          </a:p>
        </p:txBody>
      </p:sp>
      <p:graphicFrame>
        <p:nvGraphicFramePr>
          <p:cNvPr id="3" name="Diagram 2"/>
          <p:cNvGraphicFramePr/>
          <p:nvPr>
            <p:extLst>
              <p:ext uri="{D42A27DB-BD31-4B8C-83A1-F6EECF244321}">
                <p14:modId xmlns:p14="http://schemas.microsoft.com/office/powerpoint/2010/main" val="1032994635"/>
              </p:ext>
            </p:extLst>
          </p:nvPr>
        </p:nvGraphicFramePr>
        <p:xfrm>
          <a:off x="5652120" y="699542"/>
          <a:ext cx="3120925" cy="40716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2195736" y="4846320"/>
            <a:ext cx="1368152" cy="182880"/>
          </a:xfrm>
          <a:prstGeom prst="rect">
            <a:avLst/>
          </a:prstGeom>
          <a:solidFill>
            <a:srgbClr val="B6C5D7"/>
          </a:solidFill>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 name="TextBox 8"/>
          <p:cNvSpPr txBox="1"/>
          <p:nvPr/>
        </p:nvSpPr>
        <p:spPr>
          <a:xfrm>
            <a:off x="1619672" y="4803998"/>
            <a:ext cx="2520280" cy="230832"/>
          </a:xfrm>
          <a:prstGeom prst="rect">
            <a:avLst/>
          </a:prstGeom>
          <a:solidFill>
            <a:srgbClr val="B6C5D7"/>
          </a:solidFill>
        </p:spPr>
        <p:txBody>
          <a:bodyPr wrap="square" rtlCol="0">
            <a:spAutoFit/>
          </a:bodyPr>
          <a:lstStyle/>
          <a:p>
            <a:r>
              <a:rPr lang="en-US" sz="900" dirty="0" smtClean="0">
                <a:solidFill>
                  <a:srgbClr val="404040"/>
                </a:solidFill>
                <a:ea typeface="Arial" charset="0"/>
              </a:rPr>
              <a:t>Number of Users = Number of RF Chains</a:t>
            </a:r>
          </a:p>
        </p:txBody>
      </p:sp>
    </p:spTree>
    <p:extLst>
      <p:ext uri="{BB962C8B-B14F-4D97-AF65-F5344CB8AC3E}">
        <p14:creationId xmlns:p14="http://schemas.microsoft.com/office/powerpoint/2010/main" val="1167212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067694"/>
            <a:ext cx="8229600" cy="702230"/>
          </a:xfrm>
        </p:spPr>
        <p:txBody>
          <a:bodyPr/>
          <a:lstStyle/>
          <a:p>
            <a:r>
              <a:rPr lang="en-US" dirty="0" smtClean="0"/>
              <a:t>Backup</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26</a:t>
            </a:fld>
            <a:endParaRPr lang="es-ES_tradnl"/>
          </a:p>
        </p:txBody>
      </p:sp>
    </p:spTree>
    <p:extLst>
      <p:ext uri="{BB962C8B-B14F-4D97-AF65-F5344CB8AC3E}">
        <p14:creationId xmlns:p14="http://schemas.microsoft.com/office/powerpoint/2010/main" val="2075687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gain pattern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27</a:t>
            </a:fld>
            <a:endParaRPr lang="es-ES_tradnl"/>
          </a:p>
        </p:txBody>
      </p:sp>
      <p:sp>
        <p:nvSpPr>
          <p:cNvPr id="6" name="Rounded Rectangle 7">
            <a:extLst>
              <a:ext uri="{FF2B5EF4-FFF2-40B4-BE49-F238E27FC236}">
                <a16:creationId xmlns="" xmlns:a16="http://schemas.microsoft.com/office/drawing/2014/main" id="{CE963525-8E4C-1043-9CCB-1681BC6BFCEA}"/>
              </a:ext>
            </a:extLst>
          </p:cNvPr>
          <p:cNvSpPr/>
          <p:nvPr/>
        </p:nvSpPr>
        <p:spPr>
          <a:xfrm>
            <a:off x="179512" y="843558"/>
            <a:ext cx="3960440" cy="2011680"/>
          </a:xfrm>
          <a:prstGeom prst="roundRect">
            <a:avLst/>
          </a:prstGeom>
          <a:solidFill>
            <a:srgbClr val="52F0EF">
              <a:alpha val="21176"/>
            </a:srgbClr>
          </a:solidFill>
          <a:ln w="44450">
            <a:solidFill>
              <a:srgbClr val="339A99"/>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pic>
        <p:nvPicPr>
          <p:cNvPr id="7" name="Picture 6"/>
          <p:cNvPicPr>
            <a:picLocks noChangeAspect="1"/>
          </p:cNvPicPr>
          <p:nvPr/>
        </p:nvPicPr>
        <p:blipFill>
          <a:blip r:embed="rId3"/>
          <a:stretch>
            <a:fillRect/>
          </a:stretch>
        </p:blipFill>
        <p:spPr>
          <a:xfrm>
            <a:off x="1403648" y="987574"/>
            <a:ext cx="1676019" cy="453263"/>
          </a:xfrm>
          <a:prstGeom prst="rect">
            <a:avLst/>
          </a:prstGeom>
        </p:spPr>
      </p:pic>
      <p:pic>
        <p:nvPicPr>
          <p:cNvPr id="8" name="Picture 7"/>
          <p:cNvPicPr>
            <a:picLocks noChangeAspect="1"/>
          </p:cNvPicPr>
          <p:nvPr/>
        </p:nvPicPr>
        <p:blipFill>
          <a:blip r:embed="rId4"/>
          <a:stretch>
            <a:fillRect/>
          </a:stretch>
        </p:blipFill>
        <p:spPr>
          <a:xfrm>
            <a:off x="395536" y="1635646"/>
            <a:ext cx="3672408" cy="1005414"/>
          </a:xfrm>
          <a:prstGeom prst="rect">
            <a:avLst/>
          </a:prstGeom>
        </p:spPr>
      </p:pic>
      <p:sp>
        <p:nvSpPr>
          <p:cNvPr id="21" name="Rounded Rectangle 7">
            <a:extLst>
              <a:ext uri="{FF2B5EF4-FFF2-40B4-BE49-F238E27FC236}">
                <a16:creationId xmlns="" xmlns:a16="http://schemas.microsoft.com/office/drawing/2014/main" id="{CE963525-8E4C-1043-9CCB-1681BC6BFCEA}"/>
              </a:ext>
            </a:extLst>
          </p:cNvPr>
          <p:cNvSpPr/>
          <p:nvPr/>
        </p:nvSpPr>
        <p:spPr>
          <a:xfrm>
            <a:off x="4499992" y="843558"/>
            <a:ext cx="4464496" cy="1584176"/>
          </a:xfrm>
          <a:prstGeom prst="roundRect">
            <a:avLst/>
          </a:prstGeom>
          <a:solidFill>
            <a:schemeClr val="tx1">
              <a:lumMod val="50000"/>
              <a:lumOff val="50000"/>
              <a:alpha val="21176"/>
            </a:schemeClr>
          </a:solidFill>
          <a:ln w="44450">
            <a:solidFill>
              <a:schemeClr val="tx1"/>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24" name="TextBox 23"/>
          <p:cNvSpPr txBox="1"/>
          <p:nvPr/>
        </p:nvSpPr>
        <p:spPr>
          <a:xfrm>
            <a:off x="4860032" y="915566"/>
            <a:ext cx="4104456" cy="461665"/>
          </a:xfrm>
          <a:prstGeom prst="rect">
            <a:avLst/>
          </a:prstGeom>
          <a:noFill/>
        </p:spPr>
        <p:txBody>
          <a:bodyPr wrap="square" rtlCol="0">
            <a:spAutoFit/>
          </a:bodyPr>
          <a:lstStyle/>
          <a:p>
            <a:r>
              <a:rPr lang="en-US" dirty="0" smtClean="0">
                <a:solidFill>
                  <a:srgbClr val="002060"/>
                </a:solidFill>
                <a:latin typeface="Gill Sans MT"/>
                <a:cs typeface="Gill Sans MT"/>
              </a:rPr>
              <a:t>2-D array steering vectors:</a:t>
            </a:r>
          </a:p>
        </p:txBody>
      </p:sp>
      <p:pic>
        <p:nvPicPr>
          <p:cNvPr id="28" name="Picture 27"/>
          <p:cNvPicPr>
            <a:picLocks noChangeAspect="1"/>
          </p:cNvPicPr>
          <p:nvPr/>
        </p:nvPicPr>
        <p:blipFill>
          <a:blip r:embed="rId5"/>
          <a:stretch>
            <a:fillRect/>
          </a:stretch>
        </p:blipFill>
        <p:spPr>
          <a:xfrm>
            <a:off x="5076056" y="1347614"/>
            <a:ext cx="3456384" cy="390797"/>
          </a:xfrm>
          <a:prstGeom prst="rect">
            <a:avLst/>
          </a:prstGeom>
        </p:spPr>
      </p:pic>
      <p:pic>
        <p:nvPicPr>
          <p:cNvPr id="30" name="Picture 29"/>
          <p:cNvPicPr>
            <a:picLocks noChangeAspect="1"/>
          </p:cNvPicPr>
          <p:nvPr/>
        </p:nvPicPr>
        <p:blipFill>
          <a:blip r:embed="rId6"/>
          <a:stretch>
            <a:fillRect/>
          </a:stretch>
        </p:blipFill>
        <p:spPr>
          <a:xfrm>
            <a:off x="4716016" y="1923678"/>
            <a:ext cx="4104456" cy="269454"/>
          </a:xfrm>
          <a:prstGeom prst="rect">
            <a:avLst/>
          </a:prstGeom>
        </p:spPr>
      </p:pic>
      <p:grpSp>
        <p:nvGrpSpPr>
          <p:cNvPr id="42" name="Group 41"/>
          <p:cNvGrpSpPr/>
          <p:nvPr/>
        </p:nvGrpSpPr>
        <p:grpSpPr>
          <a:xfrm>
            <a:off x="2195736" y="1419622"/>
            <a:ext cx="2304256" cy="216024"/>
            <a:chOff x="2195736" y="1419622"/>
            <a:chExt cx="2304256" cy="216024"/>
          </a:xfrm>
        </p:grpSpPr>
        <p:cxnSp>
          <p:nvCxnSpPr>
            <p:cNvPr id="10" name="Curved Connector 9"/>
            <p:cNvCxnSpPr/>
            <p:nvPr/>
          </p:nvCxnSpPr>
          <p:spPr>
            <a:xfrm rot="5400000" flipH="1" flipV="1">
              <a:off x="3149842" y="465516"/>
              <a:ext cx="216024" cy="2124236"/>
            </a:xfrm>
            <a:prstGeom prst="curvedConnector2">
              <a:avLst/>
            </a:prstGeom>
            <a:ln w="381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283968" y="1419622"/>
              <a:ext cx="216024" cy="0"/>
            </a:xfrm>
            <a:prstGeom prst="line">
              <a:avLst/>
            </a:prstGeom>
            <a:ln w="381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084168" y="2715766"/>
            <a:ext cx="2664296" cy="1188720"/>
            <a:chOff x="5364088" y="2643758"/>
            <a:chExt cx="2664296" cy="1188720"/>
          </a:xfrm>
        </p:grpSpPr>
        <p:sp>
          <p:nvSpPr>
            <p:cNvPr id="44" name="Rounded Rectangle 43"/>
            <p:cNvSpPr/>
            <p:nvPr/>
          </p:nvSpPr>
          <p:spPr>
            <a:xfrm>
              <a:off x="5436096" y="2643758"/>
              <a:ext cx="2592288" cy="1188720"/>
            </a:xfrm>
            <a:prstGeom prst="roundRect">
              <a:avLst/>
            </a:prstGeom>
            <a:solidFill>
              <a:srgbClr val="FFBD89">
                <a:alpha val="60000"/>
              </a:srgbClr>
            </a:solidFill>
            <a:ln w="38100">
              <a:solidFill>
                <a:srgbClr val="FF732A"/>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5" name="TextBox 44"/>
            <p:cNvSpPr txBox="1"/>
            <p:nvPr/>
          </p:nvSpPr>
          <p:spPr>
            <a:xfrm>
              <a:off x="5364088" y="2859782"/>
              <a:ext cx="2664296"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Element radiant intensity</a:t>
              </a:r>
            </a:p>
          </p:txBody>
        </p:sp>
      </p:grpSp>
      <p:sp>
        <p:nvSpPr>
          <p:cNvPr id="56" name="Left Brace 55"/>
          <p:cNvSpPr/>
          <p:nvPr/>
        </p:nvSpPr>
        <p:spPr>
          <a:xfrm rot="16200000">
            <a:off x="3275856" y="2067694"/>
            <a:ext cx="288032" cy="1008112"/>
          </a:xfrm>
          <a:prstGeom prst="leftBrace">
            <a:avLst/>
          </a:prstGeom>
          <a:ln w="44450">
            <a:solidFill>
              <a:srgbClr val="FF732A"/>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5" name="Group 74"/>
          <p:cNvGrpSpPr/>
          <p:nvPr/>
        </p:nvGrpSpPr>
        <p:grpSpPr>
          <a:xfrm>
            <a:off x="107504" y="3507854"/>
            <a:ext cx="5544616" cy="1097280"/>
            <a:chOff x="251520" y="3363838"/>
            <a:chExt cx="5544616" cy="1097280"/>
          </a:xfrm>
        </p:grpSpPr>
        <p:sp>
          <p:nvSpPr>
            <p:cNvPr id="64" name="Rounded Rectangle 63"/>
            <p:cNvSpPr/>
            <p:nvPr/>
          </p:nvSpPr>
          <p:spPr>
            <a:xfrm>
              <a:off x="251520" y="3363838"/>
              <a:ext cx="5544616" cy="1097280"/>
            </a:xfrm>
            <a:prstGeom prst="roundRect">
              <a:avLst/>
            </a:prstGeom>
            <a:solidFill>
              <a:schemeClr val="bg1">
                <a:lumMod val="95000"/>
              </a:schemeClr>
            </a:solidFill>
            <a:ln w="44450">
              <a:solidFill>
                <a:schemeClr val="bg1">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29" name="Picture 28"/>
            <p:cNvPicPr>
              <a:picLocks noChangeAspect="1"/>
            </p:cNvPicPr>
            <p:nvPr/>
          </p:nvPicPr>
          <p:blipFill>
            <a:blip r:embed="rId7"/>
            <a:stretch>
              <a:fillRect/>
            </a:stretch>
          </p:blipFill>
          <p:spPr>
            <a:xfrm>
              <a:off x="539552" y="3579862"/>
              <a:ext cx="4966969" cy="676638"/>
            </a:xfrm>
            <a:prstGeom prst="rect">
              <a:avLst/>
            </a:prstGeom>
          </p:spPr>
        </p:pic>
      </p:grpSp>
      <p:grpSp>
        <p:nvGrpSpPr>
          <p:cNvPr id="70" name="Group 69"/>
          <p:cNvGrpSpPr/>
          <p:nvPr/>
        </p:nvGrpSpPr>
        <p:grpSpPr>
          <a:xfrm>
            <a:off x="3419872" y="2715766"/>
            <a:ext cx="2736304" cy="360040"/>
            <a:chOff x="3419872" y="2715766"/>
            <a:chExt cx="2736304" cy="631523"/>
          </a:xfrm>
        </p:grpSpPr>
        <p:cxnSp>
          <p:nvCxnSpPr>
            <p:cNvPr id="49" name="Elbow Connector 48"/>
            <p:cNvCxnSpPr/>
            <p:nvPr/>
          </p:nvCxnSpPr>
          <p:spPr>
            <a:xfrm>
              <a:off x="3419872" y="2715766"/>
              <a:ext cx="2160240" cy="631523"/>
            </a:xfrm>
            <a:prstGeom prst="bentConnector3">
              <a:avLst>
                <a:gd name="adj1" fmla="val 29"/>
              </a:avLst>
            </a:prstGeom>
            <a:ln w="44450" cap="flat">
              <a:solidFill>
                <a:srgbClr val="FF732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364088" y="3346704"/>
              <a:ext cx="792088" cy="0"/>
            </a:xfrm>
            <a:prstGeom prst="line">
              <a:avLst/>
            </a:prstGeom>
            <a:ln w="44450">
              <a:solidFill>
                <a:srgbClr val="FF732A"/>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1" name="Rounded Rectangle 70"/>
          <p:cNvSpPr/>
          <p:nvPr/>
        </p:nvSpPr>
        <p:spPr>
          <a:xfrm>
            <a:off x="6084168" y="4083918"/>
            <a:ext cx="2664296" cy="824644"/>
          </a:xfrm>
          <a:prstGeom prst="roundRect">
            <a:avLst/>
          </a:prstGeom>
          <a:solidFill>
            <a:schemeClr val="bg1">
              <a:lumMod val="95000"/>
            </a:schemeClr>
          </a:solidFill>
          <a:ln w="44450">
            <a:solidFill>
              <a:schemeClr val="bg1">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4" name="TextBox 73"/>
          <p:cNvSpPr txBox="1"/>
          <p:nvPr/>
        </p:nvSpPr>
        <p:spPr>
          <a:xfrm>
            <a:off x="6084168" y="4083918"/>
            <a:ext cx="2664296" cy="830997"/>
          </a:xfrm>
          <a:prstGeom prst="rect">
            <a:avLst/>
          </a:prstGeom>
          <a:noFill/>
        </p:spPr>
        <p:txBody>
          <a:bodyPr wrap="square" rtlCol="0">
            <a:spAutoFit/>
          </a:bodyPr>
          <a:lstStyle/>
          <a:p>
            <a:pPr algn="ctr"/>
            <a:r>
              <a:rPr lang="en-US" dirty="0" smtClean="0">
                <a:solidFill>
                  <a:schemeClr val="tx1">
                    <a:lumMod val="75000"/>
                    <a:lumOff val="25000"/>
                  </a:schemeClr>
                </a:solidFill>
                <a:latin typeface="Gill Sans MT"/>
                <a:cs typeface="Gill Sans MT"/>
              </a:rPr>
              <a:t>       necessarily </a:t>
            </a:r>
          </a:p>
          <a:p>
            <a:pPr algn="ctr"/>
            <a:r>
              <a:rPr lang="en-US" dirty="0" smtClean="0">
                <a:solidFill>
                  <a:schemeClr val="tx1">
                    <a:lumMod val="75000"/>
                    <a:lumOff val="25000"/>
                  </a:schemeClr>
                </a:solidFill>
                <a:latin typeface="Gill Sans MT"/>
                <a:cs typeface="Gill Sans MT"/>
              </a:rPr>
              <a:t>positive </a:t>
            </a:r>
            <a:r>
              <a:rPr lang="en-US" b="1" dirty="0" smtClean="0">
                <a:solidFill>
                  <a:schemeClr val="tx1">
                    <a:lumMod val="75000"/>
                    <a:lumOff val="25000"/>
                  </a:schemeClr>
                </a:solidFill>
                <a:latin typeface="Gill Sans MT"/>
                <a:cs typeface="Gill Sans MT"/>
              </a:rPr>
              <a:t>definite</a:t>
            </a:r>
          </a:p>
        </p:txBody>
      </p:sp>
      <p:pic>
        <p:nvPicPr>
          <p:cNvPr id="73" name="Picture 72"/>
          <p:cNvPicPr>
            <a:picLocks noChangeAspect="1"/>
          </p:cNvPicPr>
          <p:nvPr/>
        </p:nvPicPr>
        <p:blipFill>
          <a:blip r:embed="rId8"/>
          <a:stretch>
            <a:fillRect/>
          </a:stretch>
        </p:blipFill>
        <p:spPr>
          <a:xfrm>
            <a:off x="6660232" y="4155926"/>
            <a:ext cx="301124" cy="368041"/>
          </a:xfrm>
          <a:prstGeom prst="rect">
            <a:avLst/>
          </a:prstGeom>
        </p:spPr>
      </p:pic>
      <p:cxnSp>
        <p:nvCxnSpPr>
          <p:cNvPr id="80" name="Straight Arrow Connector 79"/>
          <p:cNvCxnSpPr/>
          <p:nvPr/>
        </p:nvCxnSpPr>
        <p:spPr>
          <a:xfrm flipH="1" flipV="1">
            <a:off x="1547664" y="2643758"/>
            <a:ext cx="504056" cy="864096"/>
          </a:xfrm>
          <a:prstGeom prst="straightConnector1">
            <a:avLst/>
          </a:prstGeom>
          <a:ln w="41275">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5652120" y="4299942"/>
            <a:ext cx="432048" cy="0"/>
          </a:xfrm>
          <a:prstGeom prst="straightConnector1">
            <a:avLst/>
          </a:prstGeom>
          <a:ln w="412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15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temporal variation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28</a:t>
            </a:fld>
            <a:endParaRPr lang="es-ES_tradnl"/>
          </a:p>
        </p:txBody>
      </p:sp>
      <p:grpSp>
        <p:nvGrpSpPr>
          <p:cNvPr id="64" name="Group 63"/>
          <p:cNvGrpSpPr/>
          <p:nvPr/>
        </p:nvGrpSpPr>
        <p:grpSpPr>
          <a:xfrm>
            <a:off x="467543" y="699542"/>
            <a:ext cx="3319366" cy="1811377"/>
            <a:chOff x="467543" y="699542"/>
            <a:chExt cx="3319366" cy="1811377"/>
          </a:xfrm>
        </p:grpSpPr>
        <p:pic>
          <p:nvPicPr>
            <p:cNvPr id="11" name="Picture 10"/>
            <p:cNvPicPr>
              <a:picLocks noChangeAspect="1"/>
            </p:cNvPicPr>
            <p:nvPr/>
          </p:nvPicPr>
          <p:blipFill>
            <a:blip r:embed="rId3">
              <a:duotone>
                <a:schemeClr val="accent1">
                  <a:shade val="45000"/>
                  <a:satMod val="135000"/>
                </a:schemeClr>
                <a:prstClr val="white"/>
              </a:duotone>
            </a:blip>
            <a:stretch>
              <a:fillRect/>
            </a:stretch>
          </p:blipFill>
          <p:spPr>
            <a:xfrm rot="5400000">
              <a:off x="537462" y="629624"/>
              <a:ext cx="1811376" cy="1951213"/>
            </a:xfrm>
            <a:prstGeom prst="rect">
              <a:avLst/>
            </a:prstGeom>
          </p:spPr>
        </p:pic>
        <p:pic>
          <p:nvPicPr>
            <p:cNvPr id="10" name="Picture 9"/>
            <p:cNvPicPr>
              <a:picLocks noChangeAspect="1"/>
            </p:cNvPicPr>
            <p:nvPr/>
          </p:nvPicPr>
          <p:blipFill>
            <a:blip r:embed="rId3">
              <a:duotone>
                <a:schemeClr val="accent3">
                  <a:shade val="45000"/>
                  <a:satMod val="135000"/>
                </a:schemeClr>
                <a:prstClr val="white"/>
              </a:duotone>
            </a:blip>
            <a:stretch>
              <a:fillRect/>
            </a:stretch>
          </p:blipFill>
          <p:spPr>
            <a:xfrm rot="5400000">
              <a:off x="1905615" y="629623"/>
              <a:ext cx="1811376" cy="1951213"/>
            </a:xfrm>
            <a:prstGeom prst="rect">
              <a:avLst/>
            </a:prstGeom>
            <a:noFill/>
            <a:ln>
              <a:noFill/>
            </a:ln>
          </p:spPr>
        </p:pic>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rot="5400000">
              <a:off x="1257543" y="629623"/>
              <a:ext cx="1811376" cy="1951213"/>
            </a:xfrm>
            <a:prstGeom prst="rect">
              <a:avLst/>
            </a:prstGeom>
          </p:spPr>
        </p:pic>
      </p:grpSp>
      <p:pic>
        <p:nvPicPr>
          <p:cNvPr id="23" name="Picture 22"/>
          <p:cNvPicPr>
            <a:picLocks noChangeAspect="1"/>
          </p:cNvPicPr>
          <p:nvPr/>
        </p:nvPicPr>
        <p:blipFill>
          <a:blip r:embed="rId3">
            <a:duotone>
              <a:schemeClr val="accent1">
                <a:shade val="45000"/>
                <a:satMod val="135000"/>
              </a:schemeClr>
              <a:prstClr val="white"/>
            </a:duotone>
          </a:blip>
          <a:stretch>
            <a:fillRect/>
          </a:stretch>
        </p:blipFill>
        <p:spPr>
          <a:xfrm rot="16200000">
            <a:off x="3201760" y="3509944"/>
            <a:ext cx="1811376" cy="1951213"/>
          </a:xfrm>
          <a:prstGeom prst="rect">
            <a:avLst/>
          </a:prstGeom>
        </p:spPr>
      </p:pic>
      <p:pic>
        <p:nvPicPr>
          <p:cNvPr id="25" name="Picture 24"/>
          <p:cNvPicPr>
            <a:picLocks noChangeAspect="1"/>
          </p:cNvPicPr>
          <p:nvPr/>
        </p:nvPicPr>
        <p:blipFill>
          <a:blip r:embed="rId3">
            <a:duotone>
              <a:schemeClr val="accent3">
                <a:shade val="45000"/>
                <a:satMod val="135000"/>
              </a:schemeClr>
              <a:prstClr val="white"/>
            </a:duotone>
          </a:blip>
          <a:stretch>
            <a:fillRect/>
          </a:stretch>
        </p:blipFill>
        <p:spPr>
          <a:xfrm rot="16200000">
            <a:off x="1833607" y="3509943"/>
            <a:ext cx="1811376" cy="1951213"/>
          </a:xfrm>
          <a:prstGeom prst="rect">
            <a:avLst/>
          </a:prstGeom>
          <a:noFill/>
          <a:ln>
            <a:noFill/>
          </a:ln>
        </p:spPr>
      </p:pic>
      <p:pic>
        <p:nvPicPr>
          <p:cNvPr id="24" name="Picture 23"/>
          <p:cNvPicPr>
            <a:picLocks noChangeAspect="1"/>
          </p:cNvPicPr>
          <p:nvPr/>
        </p:nvPicPr>
        <p:blipFill>
          <a:blip r:embed="rId3">
            <a:duotone>
              <a:schemeClr val="accent2">
                <a:shade val="45000"/>
                <a:satMod val="135000"/>
              </a:schemeClr>
              <a:prstClr val="white"/>
            </a:duotone>
          </a:blip>
          <a:stretch>
            <a:fillRect/>
          </a:stretch>
        </p:blipFill>
        <p:spPr>
          <a:xfrm rot="16200000">
            <a:off x="2481679" y="3509943"/>
            <a:ext cx="1811376" cy="1951213"/>
          </a:xfrm>
          <a:prstGeom prst="rect">
            <a:avLst/>
          </a:prstGeom>
        </p:spPr>
      </p:pic>
      <p:sp>
        <p:nvSpPr>
          <p:cNvPr id="40" name="Elipse 128"/>
          <p:cNvSpPr/>
          <p:nvPr/>
        </p:nvSpPr>
        <p:spPr>
          <a:xfrm rot="5400000" flipV="1">
            <a:off x="1835900" y="3435643"/>
            <a:ext cx="1871801" cy="28803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schemeClr>
              </a:gs>
              <a:gs pos="67000">
                <a:schemeClr val="accent4">
                  <a:lumMod val="60000"/>
                  <a:lumOff val="40000"/>
                  <a:alpha val="8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41" name="Elipse 128"/>
          <p:cNvSpPr/>
          <p:nvPr/>
        </p:nvSpPr>
        <p:spPr>
          <a:xfrm rot="16200000" flipV="1">
            <a:off x="1835901" y="2427530"/>
            <a:ext cx="1871801" cy="28803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schemeClr>
              </a:gs>
              <a:gs pos="67000">
                <a:schemeClr val="accent4">
                  <a:lumMod val="60000"/>
                  <a:lumOff val="40000"/>
                  <a:alpha val="8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45" name="Rounded Rectangle 28"/>
          <p:cNvSpPr/>
          <p:nvPr/>
        </p:nvSpPr>
        <p:spPr>
          <a:xfrm>
            <a:off x="5796136" y="1275606"/>
            <a:ext cx="3024336" cy="646986"/>
          </a:xfrm>
          <a:prstGeom prst="roundRect">
            <a:avLst/>
          </a:prstGeom>
          <a:solidFill>
            <a:schemeClr val="accent6">
              <a:lumMod val="50000"/>
            </a:schemeClr>
          </a:solidFill>
        </p:spPr>
        <p:txBody>
          <a:bodyPr wrap="square" rtlCol="0" anchor="ctr">
            <a:spAutoFit/>
          </a:bodyPr>
          <a:lstStyle/>
          <a:p>
            <a:pPr algn="ctr">
              <a:defRPr sz="1800">
                <a:solidFill>
                  <a:srgbClr val="000000"/>
                </a:solidFill>
              </a:defRPr>
            </a:pPr>
            <a:r>
              <a:rPr lang="en-US" sz="1600" dirty="0" smtClean="0">
                <a:solidFill>
                  <a:schemeClr val="bg1"/>
                </a:solidFill>
                <a:latin typeface="Gill Sans MT" panose="020B0502020104020203" pitchFamily="34" charset="0"/>
              </a:rPr>
              <a:t>Coherence time limited by beam alignment [1]</a:t>
            </a:r>
            <a:endParaRPr lang="en-US" sz="1600" dirty="0">
              <a:solidFill>
                <a:schemeClr val="bg1"/>
              </a:solidFill>
              <a:latin typeface="Gill Sans MT" panose="020B0502020104020203" pitchFamily="34" charset="0"/>
            </a:endParaRPr>
          </a:p>
        </p:txBody>
      </p:sp>
      <p:sp>
        <p:nvSpPr>
          <p:cNvPr id="47" name="Rounded Rectangle 28"/>
          <p:cNvSpPr/>
          <p:nvPr/>
        </p:nvSpPr>
        <p:spPr>
          <a:xfrm>
            <a:off x="4644008" y="2211710"/>
            <a:ext cx="3024336" cy="919401"/>
          </a:xfrm>
          <a:prstGeom prst="roundRect">
            <a:avLst/>
          </a:prstGeom>
          <a:solidFill>
            <a:schemeClr val="accent5">
              <a:lumMod val="50000"/>
            </a:schemeClr>
          </a:solidFill>
        </p:spPr>
        <p:txBody>
          <a:bodyPr wrap="square" rtlCol="0" anchor="ctr">
            <a:spAutoFit/>
          </a:bodyPr>
          <a:lstStyle/>
          <a:p>
            <a:pPr algn="ctr">
              <a:defRPr sz="1800">
                <a:solidFill>
                  <a:srgbClr val="000000"/>
                </a:solidFill>
              </a:defRPr>
            </a:pPr>
            <a:r>
              <a:rPr lang="en-US" sz="1600" smtClean="0">
                <a:solidFill>
                  <a:schemeClr val="bg1"/>
                </a:solidFill>
                <a:latin typeface="Gill Sans MT" panose="020B0502020104020203" pitchFamily="34" charset="0"/>
              </a:rPr>
              <a:t>Coherence time is not fatally short, even for high velocities and narrow beams</a:t>
            </a:r>
            <a:endParaRPr lang="en-US" sz="1600" dirty="0">
              <a:solidFill>
                <a:schemeClr val="bg1"/>
              </a:solidFill>
              <a:latin typeface="Gill Sans MT" panose="020B0502020104020203" pitchFamily="34" charset="0"/>
            </a:endParaRPr>
          </a:p>
        </p:txBody>
      </p:sp>
      <p:sp>
        <p:nvSpPr>
          <p:cNvPr id="48" name="Rectangle 47"/>
          <p:cNvSpPr/>
          <p:nvPr/>
        </p:nvSpPr>
        <p:spPr>
          <a:xfrm>
            <a:off x="5364088" y="4424610"/>
            <a:ext cx="3488838" cy="707886"/>
          </a:xfrm>
          <a:prstGeom prst="rect">
            <a:avLst/>
          </a:prstGeom>
        </p:spPr>
        <p:txBody>
          <a:bodyPr wrap="square">
            <a:spAutoFit/>
          </a:bodyPr>
          <a:lstStyle/>
          <a:p>
            <a:r>
              <a:rPr lang="en-US" sz="1000" dirty="0" smtClean="0"/>
              <a:t>[1] V</a:t>
            </a:r>
            <a:r>
              <a:rPr lang="en-US" sz="1000" dirty="0"/>
              <a:t>. </a:t>
            </a:r>
            <a:r>
              <a:rPr lang="en-US" sz="1000" dirty="0" err="1"/>
              <a:t>Va</a:t>
            </a:r>
            <a:r>
              <a:rPr lang="en-US" sz="1000" dirty="0"/>
              <a:t>, J. Choi, and R. W. Heath, “The impact of </a:t>
            </a:r>
            <a:r>
              <a:rPr lang="en-US" sz="1000" dirty="0" err="1"/>
              <a:t>beamwidth</a:t>
            </a:r>
            <a:r>
              <a:rPr lang="en-US" sz="1000" dirty="0"/>
              <a:t> on temporal channel variation in vehicular channels and its implications,” IEEE </a:t>
            </a:r>
            <a:r>
              <a:rPr lang="en-US" sz="1000" dirty="0" smtClean="0"/>
              <a:t>Trans. On </a:t>
            </a:r>
            <a:r>
              <a:rPr lang="en-US" sz="1000" dirty="0" err="1" smtClean="0"/>
              <a:t>Veh</a:t>
            </a:r>
            <a:r>
              <a:rPr lang="en-US" sz="1000" dirty="0" smtClean="0"/>
              <a:t>. </a:t>
            </a:r>
            <a:r>
              <a:rPr lang="en-US" sz="1000" dirty="0"/>
              <a:t>Technol., vol. 66, no. 6, pp. 5014-5029, June 2017</a:t>
            </a:r>
          </a:p>
        </p:txBody>
      </p:sp>
      <p:cxnSp>
        <p:nvCxnSpPr>
          <p:cNvPr id="56" name="Straight Arrow Connector 55"/>
          <p:cNvCxnSpPr/>
          <p:nvPr/>
        </p:nvCxnSpPr>
        <p:spPr>
          <a:xfrm flipH="1">
            <a:off x="1108111" y="4461477"/>
            <a:ext cx="64807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779912" y="1598323"/>
            <a:ext cx="64807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275856" y="1203598"/>
            <a:ext cx="2232248" cy="307777"/>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V = 966 </a:t>
            </a:r>
            <a:r>
              <a:rPr lang="en-US" sz="1400" dirty="0" err="1" smtClean="0">
                <a:solidFill>
                  <a:schemeClr val="tx1">
                    <a:lumMod val="75000"/>
                    <a:lumOff val="25000"/>
                  </a:schemeClr>
                </a:solidFill>
                <a:latin typeface="Gill Sans MT"/>
                <a:cs typeface="Gill Sans MT"/>
              </a:rPr>
              <a:t>kmph</a:t>
            </a:r>
            <a:r>
              <a:rPr lang="en-US" sz="1400" dirty="0" smtClean="0">
                <a:solidFill>
                  <a:schemeClr val="tx1">
                    <a:lumMod val="75000"/>
                    <a:lumOff val="25000"/>
                  </a:schemeClr>
                </a:solidFill>
                <a:latin typeface="Gill Sans MT"/>
                <a:cs typeface="Gill Sans MT"/>
              </a:rPr>
              <a:t> / 600 mph</a:t>
            </a:r>
          </a:p>
        </p:txBody>
      </p:sp>
      <p:sp>
        <p:nvSpPr>
          <p:cNvPr id="60" name="TextBox 59"/>
          <p:cNvSpPr txBox="1"/>
          <p:nvPr/>
        </p:nvSpPr>
        <p:spPr>
          <a:xfrm>
            <a:off x="31845" y="4155926"/>
            <a:ext cx="2232248" cy="307777"/>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V = 966 </a:t>
            </a:r>
            <a:r>
              <a:rPr lang="en-US" sz="1400" dirty="0" err="1" smtClean="0">
                <a:solidFill>
                  <a:schemeClr val="tx1">
                    <a:lumMod val="75000"/>
                    <a:lumOff val="25000"/>
                  </a:schemeClr>
                </a:solidFill>
                <a:latin typeface="Gill Sans MT"/>
                <a:cs typeface="Gill Sans MT"/>
              </a:rPr>
              <a:t>kmph</a:t>
            </a:r>
            <a:r>
              <a:rPr lang="en-US" sz="1400" dirty="0" smtClean="0">
                <a:solidFill>
                  <a:schemeClr val="tx1">
                    <a:lumMod val="75000"/>
                    <a:lumOff val="25000"/>
                  </a:schemeClr>
                </a:solidFill>
                <a:latin typeface="Gill Sans MT"/>
                <a:cs typeface="Gill Sans MT"/>
              </a:rPr>
              <a:t> / 600 mph</a:t>
            </a:r>
          </a:p>
        </p:txBody>
      </p:sp>
      <p:sp>
        <p:nvSpPr>
          <p:cNvPr id="61" name="TextBox 60"/>
          <p:cNvSpPr txBox="1"/>
          <p:nvPr/>
        </p:nvSpPr>
        <p:spPr>
          <a:xfrm>
            <a:off x="2915816" y="2787774"/>
            <a:ext cx="1440160" cy="523220"/>
          </a:xfrm>
          <a:prstGeom prst="rect">
            <a:avLst/>
          </a:prstGeom>
          <a:noFill/>
        </p:spPr>
        <p:txBody>
          <a:bodyPr wrap="square" rtlCol="0">
            <a:spAutoFit/>
          </a:bodyPr>
          <a:lstStyle/>
          <a:p>
            <a:r>
              <a:rPr lang="en-US" sz="1400" dirty="0" smtClean="0">
                <a:solidFill>
                  <a:schemeClr val="tx1">
                    <a:lumMod val="75000"/>
                    <a:lumOff val="25000"/>
                  </a:schemeClr>
                </a:solidFill>
                <a:latin typeface="Gill Sans MT"/>
                <a:cs typeface="Gill Sans MT"/>
              </a:rPr>
              <a:t>BW = 1°</a:t>
            </a:r>
          </a:p>
          <a:p>
            <a:r>
              <a:rPr lang="en-US" sz="1400" dirty="0" smtClean="0">
                <a:solidFill>
                  <a:schemeClr val="tx1">
                    <a:lumMod val="75000"/>
                    <a:lumOff val="25000"/>
                  </a:schemeClr>
                </a:solidFill>
                <a:latin typeface="Gill Sans MT"/>
                <a:cs typeface="Gill Sans MT"/>
              </a:rPr>
              <a:t>60 GHz</a:t>
            </a:r>
          </a:p>
        </p:txBody>
      </p:sp>
      <p:sp>
        <p:nvSpPr>
          <p:cNvPr id="62" name="Rounded Rectangle 28"/>
          <p:cNvSpPr/>
          <p:nvPr/>
        </p:nvSpPr>
        <p:spPr>
          <a:xfrm>
            <a:off x="5868144" y="3428038"/>
            <a:ext cx="3024336" cy="646986"/>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600" dirty="0" smtClean="0">
                <a:solidFill>
                  <a:schemeClr val="bg1"/>
                </a:solidFill>
                <a:latin typeface="Gill Sans MT" panose="020B0502020104020203" pitchFamily="34" charset="0"/>
              </a:rPr>
              <a:t>For a correlation of .9, scenario has a coherence time &gt; .5ms [1] </a:t>
            </a:r>
            <a:endParaRPr lang="en-US" sz="1600" dirty="0">
              <a:solidFill>
                <a:schemeClr val="bg1"/>
              </a:solidFill>
              <a:latin typeface="Gill Sans MT" panose="020B0502020104020203" pitchFamily="34" charset="0"/>
            </a:endParaRPr>
          </a:p>
        </p:txBody>
      </p:sp>
      <p:sp>
        <p:nvSpPr>
          <p:cNvPr id="63" name="Double Bracket 62"/>
          <p:cNvSpPr/>
          <p:nvPr/>
        </p:nvSpPr>
        <p:spPr>
          <a:xfrm rot="5400000">
            <a:off x="908167" y="2779198"/>
            <a:ext cx="2952328" cy="521207"/>
          </a:xfrm>
          <a:prstGeom prst="bracketPair">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6" name="Straight Connector 65"/>
          <p:cNvCxnSpPr>
            <a:stCxn id="63" idx="1"/>
            <a:endCxn id="63" idx="3"/>
          </p:cNvCxnSpPr>
          <p:nvPr/>
        </p:nvCxnSpPr>
        <p:spPr>
          <a:xfrm>
            <a:off x="2384331" y="1563638"/>
            <a:ext cx="0" cy="2952328"/>
          </a:xfrm>
          <a:prstGeom prst="line">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475656" y="2859783"/>
            <a:ext cx="1080120" cy="307777"/>
          </a:xfrm>
          <a:prstGeom prst="rect">
            <a:avLst/>
          </a:prstGeom>
          <a:noFill/>
        </p:spPr>
        <p:txBody>
          <a:bodyPr wrap="square" rtlCol="0">
            <a:spAutoFit/>
          </a:bodyPr>
          <a:lstStyle/>
          <a:p>
            <a:r>
              <a:rPr lang="en-US" sz="1400" smtClean="0">
                <a:solidFill>
                  <a:schemeClr val="tx1">
                    <a:lumMod val="75000"/>
                    <a:lumOff val="25000"/>
                  </a:schemeClr>
                </a:solidFill>
                <a:latin typeface="Gill Sans MT"/>
                <a:cs typeface="Gill Sans MT"/>
              </a:rPr>
              <a:t>25 meters</a:t>
            </a:r>
            <a:endParaRPr lang="en-US" sz="1400" dirty="0" smtClean="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712947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realizations of H</a:t>
            </a:r>
            <a:r>
              <a:rPr lang="en-US" baseline="-25000" dirty="0" smtClean="0"/>
              <a:t>UL</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29</a:t>
            </a:fld>
            <a:endParaRPr lang="es-ES_tradnl"/>
          </a:p>
        </p:txBody>
      </p:sp>
      <p:pic>
        <p:nvPicPr>
          <p:cNvPr id="6" name="Picture 5"/>
          <p:cNvPicPr>
            <a:picLocks noChangeAspect="1"/>
          </p:cNvPicPr>
          <p:nvPr/>
        </p:nvPicPr>
        <p:blipFill>
          <a:blip r:embed="rId3"/>
          <a:stretch>
            <a:fillRect/>
          </a:stretch>
        </p:blipFill>
        <p:spPr>
          <a:xfrm>
            <a:off x="34262" y="699542"/>
            <a:ext cx="5717648" cy="4248472"/>
          </a:xfrm>
          <a:prstGeom prst="rect">
            <a:avLst/>
          </a:prstGeom>
        </p:spPr>
      </p:pic>
      <p:sp>
        <p:nvSpPr>
          <p:cNvPr id="7" name="Rounded Rectangle 6"/>
          <p:cNvSpPr/>
          <p:nvPr/>
        </p:nvSpPr>
        <p:spPr>
          <a:xfrm>
            <a:off x="5508104" y="699542"/>
            <a:ext cx="3384376" cy="914400"/>
          </a:xfrm>
          <a:prstGeom prst="roundRect">
            <a:avLst/>
          </a:prstGeom>
          <a:solidFill>
            <a:schemeClr val="accent2">
              <a:lumMod val="20000"/>
              <a:lumOff val="80000"/>
            </a:schemeClr>
          </a:solidFill>
          <a:ln w="508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 name="TextBox 7"/>
          <p:cNvSpPr txBox="1"/>
          <p:nvPr/>
        </p:nvSpPr>
        <p:spPr>
          <a:xfrm>
            <a:off x="5508104" y="843558"/>
            <a:ext cx="3384376" cy="707886"/>
          </a:xfrm>
          <a:prstGeom prst="rect">
            <a:avLst/>
          </a:prstGeom>
          <a:noFill/>
        </p:spPr>
        <p:txBody>
          <a:bodyPr wrap="square" rtlCol="0">
            <a:spAutoFit/>
          </a:bodyPr>
          <a:lstStyle/>
          <a:p>
            <a:pPr algn="ctr"/>
            <a:r>
              <a:rPr lang="en-US" sz="2000" dirty="0" smtClean="0">
                <a:solidFill>
                  <a:schemeClr val="tx1">
                    <a:lumMod val="75000"/>
                    <a:lumOff val="25000"/>
                  </a:schemeClr>
                </a:solidFill>
                <a:latin typeface="Gill Sans MT"/>
                <a:cs typeface="Gill Sans MT"/>
              </a:rPr>
              <a:t>Distribute users IID uniformly in a spherical sector</a:t>
            </a:r>
          </a:p>
        </p:txBody>
      </p:sp>
      <p:grpSp>
        <p:nvGrpSpPr>
          <p:cNvPr id="21" name="Group 20"/>
          <p:cNvGrpSpPr/>
          <p:nvPr/>
        </p:nvGrpSpPr>
        <p:grpSpPr>
          <a:xfrm>
            <a:off x="5508104" y="1779662"/>
            <a:ext cx="3384376" cy="1920240"/>
            <a:chOff x="5508104" y="1707654"/>
            <a:chExt cx="3384376" cy="1920240"/>
          </a:xfrm>
          <a:solidFill>
            <a:schemeClr val="accent6">
              <a:lumMod val="20000"/>
              <a:lumOff val="80000"/>
            </a:schemeClr>
          </a:solidFill>
        </p:grpSpPr>
        <p:sp>
          <p:nvSpPr>
            <p:cNvPr id="15" name="Rounded Rectangle 14"/>
            <p:cNvSpPr/>
            <p:nvPr/>
          </p:nvSpPr>
          <p:spPr>
            <a:xfrm>
              <a:off x="5508104" y="1707654"/>
              <a:ext cx="3384376" cy="1920240"/>
            </a:xfrm>
            <a:prstGeom prst="roundRect">
              <a:avLst/>
            </a:prstGeom>
            <a:grpFill/>
            <a:ln w="508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5724128" y="1923678"/>
              <a:ext cx="2915920" cy="1591290"/>
              <a:chOff x="5724128" y="1923678"/>
              <a:chExt cx="2915920" cy="1591290"/>
            </a:xfrm>
            <a:grpFill/>
          </p:grpSpPr>
          <p:pic>
            <p:nvPicPr>
              <p:cNvPr id="12" name="Picture 11"/>
              <p:cNvPicPr>
                <a:picLocks noChangeAspect="1"/>
              </p:cNvPicPr>
              <p:nvPr/>
            </p:nvPicPr>
            <p:blipFill>
              <a:blip r:embed="rId4"/>
              <a:stretch>
                <a:fillRect/>
              </a:stretch>
            </p:blipFill>
            <p:spPr>
              <a:xfrm>
                <a:off x="5724128" y="1923678"/>
                <a:ext cx="2915920" cy="395605"/>
              </a:xfrm>
              <a:prstGeom prst="rect">
                <a:avLst/>
              </a:prstGeom>
              <a:grpFill/>
              <a:ln>
                <a:noFill/>
              </a:ln>
            </p:spPr>
          </p:pic>
          <p:pic>
            <p:nvPicPr>
              <p:cNvPr id="13" name="Picture 12"/>
              <p:cNvPicPr>
                <a:picLocks noChangeAspect="1"/>
              </p:cNvPicPr>
              <p:nvPr/>
            </p:nvPicPr>
            <p:blipFill>
              <a:blip r:embed="rId5"/>
              <a:stretch>
                <a:fillRect/>
              </a:stretch>
            </p:blipFill>
            <p:spPr>
              <a:xfrm>
                <a:off x="5724128" y="2427734"/>
                <a:ext cx="2804795" cy="382270"/>
              </a:xfrm>
              <a:prstGeom prst="rect">
                <a:avLst/>
              </a:prstGeom>
              <a:grpFill/>
              <a:ln>
                <a:noFill/>
              </a:ln>
            </p:spPr>
          </p:pic>
          <p:pic>
            <p:nvPicPr>
              <p:cNvPr id="14" name="Picture 13"/>
              <p:cNvPicPr>
                <a:picLocks noChangeAspect="1"/>
              </p:cNvPicPr>
              <p:nvPr/>
            </p:nvPicPr>
            <p:blipFill>
              <a:blip r:embed="rId6"/>
              <a:stretch>
                <a:fillRect/>
              </a:stretch>
            </p:blipFill>
            <p:spPr>
              <a:xfrm>
                <a:off x="5724128" y="2859782"/>
                <a:ext cx="1951355" cy="328930"/>
              </a:xfrm>
              <a:prstGeom prst="rect">
                <a:avLst/>
              </a:prstGeom>
              <a:grpFill/>
              <a:ln>
                <a:noFill/>
              </a:ln>
            </p:spPr>
          </p:pic>
          <p:pic>
            <p:nvPicPr>
              <p:cNvPr id="17" name="Picture 16"/>
              <p:cNvPicPr>
                <a:picLocks noChangeAspect="1"/>
              </p:cNvPicPr>
              <p:nvPr/>
            </p:nvPicPr>
            <p:blipFill>
              <a:blip r:embed="rId7"/>
              <a:stretch>
                <a:fillRect/>
              </a:stretch>
            </p:blipFill>
            <p:spPr>
              <a:xfrm>
                <a:off x="6300192" y="3363838"/>
                <a:ext cx="2013585" cy="151130"/>
              </a:xfrm>
              <a:prstGeom prst="rect">
                <a:avLst/>
              </a:prstGeom>
              <a:grpFill/>
              <a:ln>
                <a:noFill/>
              </a:ln>
            </p:spPr>
          </p:pic>
        </p:grpSp>
      </p:grpSp>
      <p:sp>
        <p:nvSpPr>
          <p:cNvPr id="18" name="Rounded Rectangle 17"/>
          <p:cNvSpPr/>
          <p:nvPr/>
        </p:nvSpPr>
        <p:spPr>
          <a:xfrm>
            <a:off x="5504688" y="3867894"/>
            <a:ext cx="3384376" cy="914400"/>
          </a:xfrm>
          <a:prstGeom prst="round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extBox 18"/>
          <p:cNvSpPr txBox="1"/>
          <p:nvPr/>
        </p:nvSpPr>
        <p:spPr>
          <a:xfrm>
            <a:off x="5508104" y="4011910"/>
            <a:ext cx="3384376" cy="707886"/>
          </a:xfrm>
          <a:prstGeom prst="rect">
            <a:avLst/>
          </a:prstGeom>
          <a:noFill/>
        </p:spPr>
        <p:txBody>
          <a:bodyPr wrap="square" rtlCol="0">
            <a:spAutoFit/>
          </a:bodyPr>
          <a:lstStyle/>
          <a:p>
            <a:pPr algn="ctr"/>
            <a:r>
              <a:rPr lang="en-US" sz="2000" dirty="0">
                <a:solidFill>
                  <a:schemeClr val="tx1">
                    <a:lumMod val="75000"/>
                    <a:lumOff val="25000"/>
                  </a:schemeClr>
                </a:solidFill>
                <a:latin typeface="Gill Sans MT"/>
                <a:cs typeface="Gill Sans MT"/>
              </a:rPr>
              <a:t>UE arrays face straight up,  AP array faces straight down</a:t>
            </a:r>
          </a:p>
        </p:txBody>
      </p:sp>
    </p:spTree>
    <p:extLst>
      <p:ext uri="{BB962C8B-B14F-4D97-AF65-F5344CB8AC3E}">
        <p14:creationId xmlns:p14="http://schemas.microsoft.com/office/powerpoint/2010/main" val="686645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3</a:t>
            </a:fld>
            <a:endParaRPr lang="es-ES_tradnl"/>
          </a:p>
        </p:txBody>
      </p:sp>
      <p:sp>
        <p:nvSpPr>
          <p:cNvPr id="2" name="Título 1"/>
          <p:cNvSpPr>
            <a:spLocks noGrp="1"/>
          </p:cNvSpPr>
          <p:nvPr>
            <p:ph type="title"/>
          </p:nvPr>
        </p:nvSpPr>
        <p:spPr/>
        <p:txBody>
          <a:bodyPr/>
          <a:lstStyle/>
          <a:p>
            <a:r>
              <a:rPr lang="en-US" dirty="0" smtClean="0"/>
              <a:t>Motivation</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1724756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rates: example</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30</a:t>
            </a:fld>
            <a:endParaRPr lang="es-ES_tradnl"/>
          </a:p>
        </p:txBody>
      </p:sp>
      <p:sp>
        <p:nvSpPr>
          <p:cNvPr id="5" name="Rounded Rectangle 7">
            <a:extLst>
              <a:ext uri="{FF2B5EF4-FFF2-40B4-BE49-F238E27FC236}">
                <a16:creationId xmlns="" xmlns:a16="http://schemas.microsoft.com/office/drawing/2014/main" id="{CE963525-8E4C-1043-9CCB-1681BC6BFCEA}"/>
              </a:ext>
            </a:extLst>
          </p:cNvPr>
          <p:cNvSpPr/>
          <p:nvPr/>
        </p:nvSpPr>
        <p:spPr>
          <a:xfrm>
            <a:off x="179512" y="627534"/>
            <a:ext cx="8784976" cy="1080120"/>
          </a:xfrm>
          <a:prstGeom prst="roundRect">
            <a:avLst/>
          </a:prstGeom>
          <a:solidFill>
            <a:srgbClr val="52F0EF">
              <a:alpha val="21176"/>
            </a:srgbClr>
          </a:solidFill>
          <a:ln w="44450">
            <a:solidFill>
              <a:srgbClr val="339A99"/>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8" name="Rounded Rectangle 7"/>
          <p:cNvSpPr/>
          <p:nvPr/>
        </p:nvSpPr>
        <p:spPr>
          <a:xfrm>
            <a:off x="179512" y="3867894"/>
            <a:ext cx="8787384" cy="640080"/>
          </a:xfrm>
          <a:prstGeom prst="roundRect">
            <a:avLst/>
          </a:prstGeom>
          <a:solidFill>
            <a:srgbClr val="FFBD89">
              <a:alpha val="60000"/>
            </a:srgbClr>
          </a:solidFill>
          <a:ln w="38100">
            <a:solidFill>
              <a:srgbClr val="FF732A"/>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TextBox 13"/>
          <p:cNvSpPr txBox="1"/>
          <p:nvPr/>
        </p:nvSpPr>
        <p:spPr>
          <a:xfrm>
            <a:off x="424499" y="744816"/>
            <a:ext cx="8748464" cy="800219"/>
          </a:xfrm>
          <a:prstGeom prst="rect">
            <a:avLst/>
          </a:prstGeom>
          <a:noFill/>
        </p:spPr>
        <p:txBody>
          <a:bodyPr wrap="square" rtlCol="0">
            <a:spAutoFit/>
          </a:bodyPr>
          <a:lstStyle/>
          <a:p>
            <a:r>
              <a:rPr lang="en-US" sz="2300" dirty="0" smtClean="0">
                <a:solidFill>
                  <a:schemeClr val="tx1">
                    <a:lumMod val="75000"/>
                    <a:lumOff val="25000"/>
                  </a:schemeClr>
                </a:solidFill>
                <a:latin typeface="Gill Sans MT"/>
                <a:cs typeface="Gill Sans MT"/>
              </a:rPr>
              <a:t>For MMSE beamforming, forming                                            with</a:t>
            </a:r>
          </a:p>
          <a:p>
            <a:r>
              <a:rPr lang="en-US" sz="2300" dirty="0" smtClean="0">
                <a:solidFill>
                  <a:schemeClr val="tx1">
                    <a:lumMod val="75000"/>
                    <a:lumOff val="25000"/>
                  </a:schemeClr>
                </a:solidFill>
                <a:latin typeface="Gill Sans MT"/>
                <a:cs typeface="Gill Sans MT"/>
              </a:rPr>
              <a:t>                                                gives a Gaussian channel for each UE</a:t>
            </a:r>
          </a:p>
        </p:txBody>
      </p:sp>
      <p:pic>
        <p:nvPicPr>
          <p:cNvPr id="17" name="Picture 16"/>
          <p:cNvPicPr>
            <a:picLocks noChangeAspect="1"/>
          </p:cNvPicPr>
          <p:nvPr/>
        </p:nvPicPr>
        <p:blipFill>
          <a:blip r:embed="rId3"/>
          <a:stretch>
            <a:fillRect/>
          </a:stretch>
        </p:blipFill>
        <p:spPr>
          <a:xfrm>
            <a:off x="4488947" y="853378"/>
            <a:ext cx="3384376" cy="267931"/>
          </a:xfrm>
          <a:prstGeom prst="rect">
            <a:avLst/>
          </a:prstGeom>
        </p:spPr>
      </p:pic>
      <p:pic>
        <p:nvPicPr>
          <p:cNvPr id="18" name="Picture 17"/>
          <p:cNvPicPr>
            <a:picLocks noChangeAspect="1"/>
          </p:cNvPicPr>
          <p:nvPr/>
        </p:nvPicPr>
        <p:blipFill>
          <a:blip r:embed="rId4"/>
          <a:stretch>
            <a:fillRect/>
          </a:stretch>
        </p:blipFill>
        <p:spPr>
          <a:xfrm>
            <a:off x="496507" y="1203598"/>
            <a:ext cx="3703320" cy="288036"/>
          </a:xfrm>
          <a:prstGeom prst="rect">
            <a:avLst/>
          </a:prstGeom>
        </p:spPr>
      </p:pic>
      <p:grpSp>
        <p:nvGrpSpPr>
          <p:cNvPr id="29" name="Group 28"/>
          <p:cNvGrpSpPr/>
          <p:nvPr/>
        </p:nvGrpSpPr>
        <p:grpSpPr>
          <a:xfrm>
            <a:off x="179512" y="1923678"/>
            <a:ext cx="8820472" cy="2151299"/>
            <a:chOff x="179512" y="2211710"/>
            <a:chExt cx="8820472" cy="2151299"/>
          </a:xfrm>
        </p:grpSpPr>
        <p:sp>
          <p:nvSpPr>
            <p:cNvPr id="6" name="Rounded Rectangle 7">
              <a:extLst>
                <a:ext uri="{FF2B5EF4-FFF2-40B4-BE49-F238E27FC236}">
                  <a16:creationId xmlns="" xmlns:a16="http://schemas.microsoft.com/office/drawing/2014/main" id="{CE963525-8E4C-1043-9CCB-1681BC6BFCEA}"/>
                </a:ext>
              </a:extLst>
            </p:cNvPr>
            <p:cNvSpPr/>
            <p:nvPr/>
          </p:nvSpPr>
          <p:spPr>
            <a:xfrm>
              <a:off x="179512" y="2211710"/>
              <a:ext cx="8784976" cy="1737360"/>
            </a:xfrm>
            <a:prstGeom prst="roundRect">
              <a:avLst/>
            </a:prstGeom>
            <a:solidFill>
              <a:schemeClr val="tx1">
                <a:lumMod val="50000"/>
                <a:lumOff val="50000"/>
                <a:alpha val="21176"/>
              </a:schemeClr>
            </a:solidFill>
            <a:ln w="44450">
              <a:solidFill>
                <a:schemeClr val="tx1"/>
              </a:solidFill>
            </a:ln>
          </p:spPr>
          <p:txBody>
            <a:bodyPr wrap="square" rtlCol="0" anchor="ctr">
              <a:spAutoFit/>
            </a:bodyPr>
            <a:lstStyle/>
            <a:p>
              <a:pPr algn="ctr" defTabSz="685800" fontAlgn="auto">
                <a:spcBef>
                  <a:spcPts val="0"/>
                </a:spcBef>
                <a:spcAft>
                  <a:spcPts val="0"/>
                </a:spcAft>
                <a:defRPr sz="1800">
                  <a:solidFill>
                    <a:srgbClr val="000000"/>
                  </a:solidFill>
                </a:defRPr>
              </a:pPr>
              <a:endParaRPr lang="en-US" sz="2000" dirty="0">
                <a:solidFill>
                  <a:srgbClr val="FFFFFF"/>
                </a:solidFill>
                <a:latin typeface="Gill Sans MT" charset="0"/>
                <a:ea typeface="Gill Sans MT" charset="0"/>
                <a:cs typeface="Gill Sans MT" charset="0"/>
              </a:endParaRPr>
            </a:p>
          </p:txBody>
        </p:sp>
        <p:sp>
          <p:nvSpPr>
            <p:cNvPr id="21" name="TextBox 20"/>
            <p:cNvSpPr txBox="1"/>
            <p:nvPr/>
          </p:nvSpPr>
          <p:spPr>
            <a:xfrm>
              <a:off x="251520" y="2355726"/>
              <a:ext cx="8748464" cy="1569660"/>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Assuming independent encoding/decoding and Gaussian signaling, the rate available to each user u is                                             where   </a:t>
              </a:r>
            </a:p>
            <a:p>
              <a:r>
                <a:rPr lang="en-US" dirty="0">
                  <a:solidFill>
                    <a:schemeClr val="tx1">
                      <a:lumMod val="75000"/>
                      <a:lumOff val="25000"/>
                    </a:schemeClr>
                  </a:solidFill>
                  <a:latin typeface="Gill Sans MT"/>
                  <a:cs typeface="Gill Sans MT"/>
                </a:rPr>
                <a:t> </a:t>
              </a:r>
              <a:r>
                <a:rPr lang="en-US" dirty="0" smtClean="0">
                  <a:solidFill>
                    <a:schemeClr val="tx1">
                      <a:lumMod val="75000"/>
                      <a:lumOff val="25000"/>
                    </a:schemeClr>
                  </a:solidFill>
                  <a:latin typeface="Gill Sans MT"/>
                  <a:cs typeface="Gill Sans MT"/>
                </a:rPr>
                <a:t>                                                          </a:t>
              </a:r>
            </a:p>
            <a:p>
              <a:r>
                <a:rPr lang="en-US" dirty="0" smtClean="0">
                  <a:solidFill>
                    <a:schemeClr val="tx1">
                      <a:lumMod val="75000"/>
                      <a:lumOff val="25000"/>
                    </a:schemeClr>
                  </a:solidFill>
                  <a:latin typeface="Gill Sans MT"/>
                  <a:cs typeface="Gill Sans MT"/>
                </a:rPr>
                <a:t> </a:t>
              </a:r>
            </a:p>
          </p:txBody>
        </p:sp>
        <p:pic>
          <p:nvPicPr>
            <p:cNvPr id="23" name="Picture 22"/>
            <p:cNvPicPr>
              <a:picLocks noChangeAspect="1"/>
            </p:cNvPicPr>
            <p:nvPr/>
          </p:nvPicPr>
          <p:blipFill>
            <a:blip r:embed="rId5"/>
            <a:stretch>
              <a:fillRect/>
            </a:stretch>
          </p:blipFill>
          <p:spPr>
            <a:xfrm>
              <a:off x="4211960" y="2859782"/>
              <a:ext cx="3554090" cy="268500"/>
            </a:xfrm>
            <a:prstGeom prst="rect">
              <a:avLst/>
            </a:prstGeom>
          </p:spPr>
        </p:pic>
        <p:pic>
          <p:nvPicPr>
            <p:cNvPr id="25" name="Picture 24"/>
            <p:cNvPicPr>
              <a:picLocks noChangeAspect="1"/>
            </p:cNvPicPr>
            <p:nvPr/>
          </p:nvPicPr>
          <p:blipFill>
            <a:blip r:embed="rId6"/>
            <a:stretch>
              <a:fillRect/>
            </a:stretch>
          </p:blipFill>
          <p:spPr>
            <a:xfrm>
              <a:off x="323528" y="3147814"/>
              <a:ext cx="4779264" cy="618744"/>
            </a:xfrm>
            <a:prstGeom prst="rect">
              <a:avLst/>
            </a:prstGeom>
          </p:spPr>
        </p:pic>
        <p:sp>
          <p:nvSpPr>
            <p:cNvPr id="26" name="TextBox 25"/>
            <p:cNvSpPr txBox="1"/>
            <p:nvPr/>
          </p:nvSpPr>
          <p:spPr>
            <a:xfrm>
              <a:off x="5148064" y="3162680"/>
              <a:ext cx="701715" cy="1200329"/>
            </a:xfrm>
            <a:prstGeom prst="rect">
              <a:avLst/>
            </a:prstGeom>
            <a:noFill/>
          </p:spPr>
          <p:txBody>
            <a:bodyPr wrap="square" rtlCol="0">
              <a:spAutoFit/>
            </a:bodyPr>
            <a:lstStyle/>
            <a:p>
              <a:r>
                <a:rPr lang="en-US" dirty="0" smtClean="0">
                  <a:solidFill>
                    <a:schemeClr val="tx1">
                      <a:lumMod val="75000"/>
                      <a:lumOff val="25000"/>
                    </a:schemeClr>
                  </a:solidFill>
                  <a:latin typeface="Gill Sans MT"/>
                  <a:cs typeface="Gill Sans MT"/>
                </a:rPr>
                <a:t>and</a:t>
              </a:r>
            </a:p>
            <a:p>
              <a:r>
                <a:rPr lang="en-US" dirty="0">
                  <a:solidFill>
                    <a:schemeClr val="tx1">
                      <a:lumMod val="75000"/>
                      <a:lumOff val="25000"/>
                    </a:schemeClr>
                  </a:solidFill>
                  <a:latin typeface="Gill Sans MT"/>
                  <a:cs typeface="Gill Sans MT"/>
                </a:rPr>
                <a:t> </a:t>
              </a:r>
              <a:r>
                <a:rPr lang="en-US" dirty="0" smtClean="0">
                  <a:solidFill>
                    <a:schemeClr val="tx1">
                      <a:lumMod val="75000"/>
                      <a:lumOff val="25000"/>
                    </a:schemeClr>
                  </a:solidFill>
                  <a:latin typeface="Gill Sans MT"/>
                  <a:cs typeface="Gill Sans MT"/>
                </a:rPr>
                <a:t>                                                          </a:t>
              </a:r>
            </a:p>
            <a:p>
              <a:r>
                <a:rPr lang="en-US" dirty="0" smtClean="0">
                  <a:solidFill>
                    <a:schemeClr val="tx1">
                      <a:lumMod val="75000"/>
                      <a:lumOff val="25000"/>
                    </a:schemeClr>
                  </a:solidFill>
                  <a:latin typeface="Gill Sans MT"/>
                  <a:cs typeface="Gill Sans MT"/>
                </a:rPr>
                <a:t> </a:t>
              </a:r>
            </a:p>
          </p:txBody>
        </p:sp>
        <p:pic>
          <p:nvPicPr>
            <p:cNvPr id="27" name="Picture 26"/>
            <p:cNvPicPr>
              <a:picLocks noChangeAspect="1"/>
            </p:cNvPicPr>
            <p:nvPr/>
          </p:nvPicPr>
          <p:blipFill>
            <a:blip r:embed="rId7"/>
            <a:stretch>
              <a:fillRect/>
            </a:stretch>
          </p:blipFill>
          <p:spPr>
            <a:xfrm>
              <a:off x="5796136" y="3147814"/>
              <a:ext cx="1408176" cy="568960"/>
            </a:xfrm>
            <a:prstGeom prst="rect">
              <a:avLst/>
            </a:prstGeom>
          </p:spPr>
        </p:pic>
      </p:grpSp>
      <p:sp>
        <p:nvSpPr>
          <p:cNvPr id="31" name="TextBox 30"/>
          <p:cNvSpPr txBox="1"/>
          <p:nvPr/>
        </p:nvSpPr>
        <p:spPr>
          <a:xfrm>
            <a:off x="755576" y="3939902"/>
            <a:ext cx="8748464" cy="446276"/>
          </a:xfrm>
          <a:prstGeom prst="rect">
            <a:avLst/>
          </a:prstGeom>
          <a:noFill/>
        </p:spPr>
        <p:txBody>
          <a:bodyPr wrap="square" rtlCol="0">
            <a:spAutoFit/>
          </a:bodyPr>
          <a:lstStyle/>
          <a:p>
            <a:r>
              <a:rPr lang="en-US" sz="2300" dirty="0" smtClean="0">
                <a:solidFill>
                  <a:schemeClr val="tx1">
                    <a:lumMod val="75000"/>
                    <a:lumOff val="25000"/>
                  </a:schemeClr>
                </a:solidFill>
                <a:latin typeface="Gill Sans MT"/>
                <a:cs typeface="Gill Sans MT"/>
              </a:rPr>
              <a:t>Network sum rate: just the sum over the rates available to users</a:t>
            </a:r>
          </a:p>
        </p:txBody>
      </p:sp>
    </p:spTree>
    <p:extLst>
      <p:ext uri="{BB962C8B-B14F-4D97-AF65-F5344CB8AC3E}">
        <p14:creationId xmlns:p14="http://schemas.microsoft.com/office/powerpoint/2010/main" val="250972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995936" y="699542"/>
            <a:ext cx="4908592" cy="648072"/>
          </a:xfrm>
          <a:prstGeom prst="roundRect">
            <a:avLst/>
          </a:prstGeom>
          <a:solidFill>
            <a:schemeClr val="accent2">
              <a:lumMod val="20000"/>
              <a:lumOff val="80000"/>
            </a:schemeClr>
          </a:solidFill>
          <a:ln w="38100">
            <a:solidFill>
              <a:schemeClr val="accent2">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ounded Rectangle 5"/>
          <p:cNvSpPr/>
          <p:nvPr/>
        </p:nvSpPr>
        <p:spPr>
          <a:xfrm>
            <a:off x="263568" y="699125"/>
            <a:ext cx="3600400" cy="649224"/>
          </a:xfrm>
          <a:prstGeom prst="roundRect">
            <a:avLst/>
          </a:prstGeom>
          <a:solidFill>
            <a:schemeClr val="accent6">
              <a:lumMod val="20000"/>
              <a:lumOff val="80000"/>
            </a:schemeClr>
          </a:solidFill>
          <a:ln w="38100">
            <a:solidFill>
              <a:schemeClr val="accent6">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 name="Title 1"/>
          <p:cNvSpPr>
            <a:spLocks noGrp="1"/>
          </p:cNvSpPr>
          <p:nvPr>
            <p:ph type="title"/>
          </p:nvPr>
        </p:nvSpPr>
        <p:spPr>
          <a:xfrm>
            <a:off x="467544" y="0"/>
            <a:ext cx="8229600" cy="702230"/>
          </a:xfrm>
        </p:spPr>
        <p:txBody>
          <a:bodyPr/>
          <a:lstStyle/>
          <a:p>
            <a:r>
              <a:rPr lang="en-US" dirty="0" smtClean="0"/>
              <a:t>Specific attenuation</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31</a:t>
            </a:fld>
            <a:endParaRPr lang="es-ES_tradnl"/>
          </a:p>
        </p:txBody>
      </p:sp>
      <p:pic>
        <p:nvPicPr>
          <p:cNvPr id="7" name="Picture 6"/>
          <p:cNvPicPr>
            <a:picLocks noChangeAspect="1"/>
          </p:cNvPicPr>
          <p:nvPr/>
        </p:nvPicPr>
        <p:blipFill>
          <a:blip r:embed="rId3"/>
          <a:stretch>
            <a:fillRect/>
          </a:stretch>
        </p:blipFill>
        <p:spPr>
          <a:xfrm>
            <a:off x="4224008" y="870595"/>
            <a:ext cx="4464038" cy="300104"/>
          </a:xfrm>
          <a:prstGeom prst="rect">
            <a:avLst/>
          </a:prstGeom>
        </p:spPr>
      </p:pic>
      <p:pic>
        <p:nvPicPr>
          <p:cNvPr id="10" name="Picture 9"/>
          <p:cNvPicPr>
            <a:picLocks noChangeAspect="1"/>
          </p:cNvPicPr>
          <p:nvPr/>
        </p:nvPicPr>
        <p:blipFill>
          <a:blip r:embed="rId4"/>
          <a:stretch>
            <a:fillRect/>
          </a:stretch>
        </p:blipFill>
        <p:spPr>
          <a:xfrm>
            <a:off x="551600" y="826041"/>
            <a:ext cx="3004241" cy="432048"/>
          </a:xfrm>
          <a:prstGeom prst="rect">
            <a:avLst/>
          </a:prstGeom>
        </p:spPr>
      </p:pic>
      <p:sp>
        <p:nvSpPr>
          <p:cNvPr id="29" name="Rectangle 28"/>
          <p:cNvSpPr/>
          <p:nvPr/>
        </p:nvSpPr>
        <p:spPr>
          <a:xfrm>
            <a:off x="323528" y="1491630"/>
            <a:ext cx="3960440" cy="3456384"/>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0" name="Rectangle 29"/>
          <p:cNvSpPr/>
          <p:nvPr/>
        </p:nvSpPr>
        <p:spPr>
          <a:xfrm>
            <a:off x="4716016" y="1491630"/>
            <a:ext cx="3960440" cy="3456384"/>
          </a:xfrm>
          <a:prstGeom prst="rect">
            <a:avLst/>
          </a:prstGeom>
          <a:solidFill>
            <a:schemeClr val="accent4">
              <a:lumMod val="20000"/>
              <a:lumOff val="80000"/>
            </a:schemeClr>
          </a:solidFill>
          <a:ln w="50800">
            <a:solidFill>
              <a:schemeClr val="accent4">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pic>
        <p:nvPicPr>
          <p:cNvPr id="33" name="Picture 32"/>
          <p:cNvPicPr>
            <a:picLocks noChangeAspect="1"/>
          </p:cNvPicPr>
          <p:nvPr/>
        </p:nvPicPr>
        <p:blipFill>
          <a:blip r:embed="rId5"/>
          <a:stretch>
            <a:fillRect/>
          </a:stretch>
        </p:blipFill>
        <p:spPr>
          <a:xfrm>
            <a:off x="4788024" y="1635646"/>
            <a:ext cx="3905462" cy="3219822"/>
          </a:xfrm>
          <a:prstGeom prst="rect">
            <a:avLst/>
          </a:prstGeom>
        </p:spPr>
      </p:pic>
      <p:pic>
        <p:nvPicPr>
          <p:cNvPr id="34" name="Picture 33"/>
          <p:cNvPicPr>
            <a:picLocks noChangeAspect="1"/>
          </p:cNvPicPr>
          <p:nvPr/>
        </p:nvPicPr>
        <p:blipFill>
          <a:blip r:embed="rId6"/>
          <a:stretch>
            <a:fillRect/>
          </a:stretch>
        </p:blipFill>
        <p:spPr>
          <a:xfrm>
            <a:off x="179512" y="1635646"/>
            <a:ext cx="4230090" cy="3343300"/>
          </a:xfrm>
          <a:prstGeom prst="rect">
            <a:avLst/>
          </a:prstGeom>
        </p:spPr>
      </p:pic>
    </p:spTree>
    <p:extLst>
      <p:ext uri="{BB962C8B-B14F-4D97-AF65-F5344CB8AC3E}">
        <p14:creationId xmlns:p14="http://schemas.microsoft.com/office/powerpoint/2010/main" val="2110707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6A9610F6-3A43-0844-9BFF-10C70B46F003}"/>
              </a:ext>
            </a:extLst>
          </p:cNvPr>
          <p:cNvSpPr>
            <a:spLocks noGrp="1"/>
          </p:cNvSpPr>
          <p:nvPr>
            <p:ph type="title"/>
          </p:nvPr>
        </p:nvSpPr>
        <p:spPr/>
        <p:txBody>
          <a:bodyPr/>
          <a:lstStyle/>
          <a:p>
            <a:r>
              <a:rPr lang="en-US" dirty="0" smtClean="0"/>
              <a:t>Motivation</a:t>
            </a:r>
            <a:endParaRPr lang="en-US" dirty="0"/>
          </a:p>
        </p:txBody>
      </p:sp>
      <p:sp>
        <p:nvSpPr>
          <p:cNvPr id="147" name="Marcador de número de diapositiva 2"/>
          <p:cNvSpPr>
            <a:spLocks noGrp="1"/>
          </p:cNvSpPr>
          <p:nvPr>
            <p:ph type="sldNum" sz="quarter" idx="11"/>
          </p:nvPr>
        </p:nvSpPr>
        <p:spPr>
          <a:xfrm>
            <a:off x="7091870" y="4621984"/>
            <a:ext cx="2057400" cy="303212"/>
          </a:xfrm>
        </p:spPr>
        <p:txBody>
          <a:bodyPr/>
          <a:lstStyle/>
          <a:p>
            <a:fld id="{949800EB-BCE0-4F84-93C5-500DAB48EB57}" type="slidenum">
              <a:rPr lang="es-ES_tradnl" smtClean="0"/>
              <a:pPr/>
              <a:t>4</a:t>
            </a:fld>
            <a:endParaRPr lang="es-ES_tradnl"/>
          </a:p>
        </p:txBody>
      </p:sp>
      <p:sp>
        <p:nvSpPr>
          <p:cNvPr id="152" name="CuadroTexto 10"/>
          <p:cNvSpPr txBox="1"/>
          <p:nvPr/>
        </p:nvSpPr>
        <p:spPr>
          <a:xfrm>
            <a:off x="3131840" y="699542"/>
            <a:ext cx="1033080" cy="307777"/>
          </a:xfrm>
          <a:prstGeom prst="rect">
            <a:avLst/>
          </a:prstGeom>
          <a:noFill/>
        </p:spPr>
        <p:txBody>
          <a:bodyPr wrap="none" rtlCol="0">
            <a:spAutoFit/>
          </a:bodyPr>
          <a:lstStyle/>
          <a:p>
            <a:r>
              <a:rPr lang="en-US" sz="1400" dirty="0" smtClean="0">
                <a:solidFill>
                  <a:srgbClr val="3C536F"/>
                </a:solidFill>
                <a:latin typeface="Gill Sans MT"/>
                <a:cs typeface="Gill Sans MT"/>
              </a:rPr>
              <a:t>Aerial node</a:t>
            </a:r>
          </a:p>
        </p:txBody>
      </p:sp>
      <p:sp>
        <p:nvSpPr>
          <p:cNvPr id="153" name="CuadroTexto 11"/>
          <p:cNvSpPr txBox="1"/>
          <p:nvPr/>
        </p:nvSpPr>
        <p:spPr>
          <a:xfrm>
            <a:off x="20960" y="1635646"/>
            <a:ext cx="1216474" cy="307777"/>
          </a:xfrm>
          <a:prstGeom prst="rect">
            <a:avLst/>
          </a:prstGeom>
          <a:noFill/>
        </p:spPr>
        <p:txBody>
          <a:bodyPr wrap="none" rtlCol="0">
            <a:spAutoFit/>
          </a:bodyPr>
          <a:lstStyle/>
          <a:p>
            <a:r>
              <a:rPr lang="en-US" sz="1400" dirty="0" smtClean="0">
                <a:solidFill>
                  <a:srgbClr val="3C536F"/>
                </a:solidFill>
                <a:latin typeface="Gill Sans MT"/>
                <a:cs typeface="Gill Sans MT"/>
              </a:rPr>
              <a:t>Team of UAVs</a:t>
            </a:r>
          </a:p>
        </p:txBody>
      </p:sp>
      <p:sp>
        <p:nvSpPr>
          <p:cNvPr id="154" name="Elipse 128"/>
          <p:cNvSpPr/>
          <p:nvPr/>
        </p:nvSpPr>
        <p:spPr>
          <a:xfrm rot="9808641">
            <a:off x="533946" y="1818272"/>
            <a:ext cx="1955428" cy="24449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77000">
                <a:schemeClr val="accent6">
                  <a:lumMod val="60000"/>
                  <a:lumOff val="40000"/>
                  <a:alpha val="94000"/>
                </a:schemeClr>
              </a:gs>
              <a:gs pos="100000">
                <a:schemeClr val="accent1">
                  <a:lumMod val="45000"/>
                  <a:lumOff val="55000"/>
                </a:schemeClr>
              </a:gs>
              <a:gs pos="100000">
                <a:schemeClr val="accent6">
                  <a:lumMod val="20000"/>
                  <a:lumOff val="80000"/>
                </a:schemeClr>
              </a:gs>
            </a:gsLst>
            <a:lin ang="189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68" name="Agrupar 48"/>
          <p:cNvGrpSpPr/>
          <p:nvPr/>
        </p:nvGrpSpPr>
        <p:grpSpPr>
          <a:xfrm>
            <a:off x="-20130" y="3575230"/>
            <a:ext cx="9164130" cy="1782014"/>
            <a:chOff x="0" y="3621311"/>
            <a:chExt cx="9180512" cy="2116509"/>
          </a:xfrm>
        </p:grpSpPr>
        <p:sp>
          <p:nvSpPr>
            <p:cNvPr id="169" name="Elipse 14"/>
            <p:cNvSpPr/>
            <p:nvPr/>
          </p:nvSpPr>
          <p:spPr>
            <a:xfrm>
              <a:off x="0" y="4352912"/>
              <a:ext cx="9144000" cy="1047688"/>
            </a:xfrm>
            <a:prstGeom prst="ellipse">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0" name="Agrupar 47"/>
            <p:cNvGrpSpPr/>
            <p:nvPr/>
          </p:nvGrpSpPr>
          <p:grpSpPr>
            <a:xfrm>
              <a:off x="11112" y="3621311"/>
              <a:ext cx="9169400" cy="2116509"/>
              <a:chOff x="11112" y="3621311"/>
              <a:chExt cx="9169400" cy="2116509"/>
            </a:xfrm>
          </p:grpSpPr>
          <p:sp>
            <p:nvSpPr>
              <p:cNvPr id="171" name="Rectángulo 15"/>
              <p:cNvSpPr/>
              <p:nvPr/>
            </p:nvSpPr>
            <p:spPr>
              <a:xfrm>
                <a:off x="11112" y="4901418"/>
                <a:ext cx="9169400" cy="836402"/>
              </a:xfrm>
              <a:prstGeom prst="rect">
                <a:avLst/>
              </a:prstGeom>
              <a:solidFill>
                <a:schemeClr val="accent4">
                  <a:lumMod val="60000"/>
                  <a:lumOff val="4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2" name="Agrupar 46"/>
              <p:cNvGrpSpPr/>
              <p:nvPr/>
            </p:nvGrpSpPr>
            <p:grpSpPr>
              <a:xfrm>
                <a:off x="1259632" y="3621311"/>
                <a:ext cx="5544616" cy="1456645"/>
                <a:chOff x="1259632" y="3621311"/>
                <a:chExt cx="5544616" cy="1456645"/>
              </a:xfrm>
            </p:grpSpPr>
            <p:sp>
              <p:nvSpPr>
                <p:cNvPr id="173" name="Retraso 9"/>
                <p:cNvSpPr/>
                <p:nvPr/>
              </p:nvSpPr>
              <p:spPr>
                <a:xfrm rot="16200000">
                  <a:off x="3092173" y="2746266"/>
                  <a:ext cx="966693" cy="2818980"/>
                </a:xfrm>
                <a:prstGeom prst="flowChartDelay">
                  <a:avLst/>
                </a:prstGeom>
                <a:solidFill>
                  <a:schemeClr val="accent4">
                    <a:lumMod val="60000"/>
                    <a:lumOff val="40000"/>
                  </a:schemeClr>
                </a:solidFill>
                <a:l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Triángulo rectángulo 21"/>
                <p:cNvSpPr/>
                <p:nvPr/>
              </p:nvSpPr>
              <p:spPr>
                <a:xfrm>
                  <a:off x="4744613" y="3986234"/>
                  <a:ext cx="2059635" cy="455443"/>
                </a:xfrm>
                <a:prstGeom prst="rtTriangle">
                  <a:avLst/>
                </a:prstGeom>
                <a:solidFill>
                  <a:schemeClr val="accent4">
                    <a:lumMod val="60000"/>
                    <a:lumOff val="40000"/>
                  </a:schemeClr>
                </a:solidFill>
                <a:ln>
                  <a:solidFill>
                    <a:schemeClr val="accent4">
                      <a:lumMod val="60000"/>
                      <a:lumOff val="4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Triángulo rectángulo 22"/>
                <p:cNvSpPr/>
                <p:nvPr/>
              </p:nvSpPr>
              <p:spPr>
                <a:xfrm flipH="1">
                  <a:off x="1259632" y="3888432"/>
                  <a:ext cx="1115616" cy="648046"/>
                </a:xfrm>
                <a:prstGeom prst="rtTriangle">
                  <a:avLst/>
                </a:prstGeom>
                <a:solidFill>
                  <a:schemeClr val="accent4">
                    <a:lumMod val="60000"/>
                    <a:lumOff val="40000"/>
                  </a:schemeClr>
                </a:solidFill>
                <a:ln>
                  <a:solidFill>
                    <a:schemeClr val="accent4">
                      <a:lumMod val="60000"/>
                      <a:lumOff val="4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Rayo 6"/>
                <p:cNvSpPr/>
                <p:nvPr/>
              </p:nvSpPr>
              <p:spPr>
                <a:xfrm rot="2026399">
                  <a:off x="3153165" y="3650973"/>
                  <a:ext cx="1217278" cy="1426983"/>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11050 w 21600"/>
                    <a:gd name="connsiteY2" fmla="*/ 6797 h 21600"/>
                    <a:gd name="connsiteX3" fmla="*/ 20312 w 21600"/>
                    <a:gd name="connsiteY3" fmla="*/ 10043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15411 w 21600"/>
                    <a:gd name="connsiteY2" fmla="*/ 3371 h 21600"/>
                    <a:gd name="connsiteX3" fmla="*/ 11050 w 21600"/>
                    <a:gd name="connsiteY3" fmla="*/ 6797 h 21600"/>
                    <a:gd name="connsiteX4" fmla="*/ 20312 w 21600"/>
                    <a:gd name="connsiteY4" fmla="*/ 10043 h 21600"/>
                    <a:gd name="connsiteX5" fmla="*/ 14767 w 21600"/>
                    <a:gd name="connsiteY5" fmla="*/ 12877 h 21600"/>
                    <a:gd name="connsiteX6" fmla="*/ 21600 w 21600"/>
                    <a:gd name="connsiteY6" fmla="*/ 21600 h 21600"/>
                    <a:gd name="connsiteX7" fmla="*/ 10012 w 21600"/>
                    <a:gd name="connsiteY7" fmla="*/ 14915 h 21600"/>
                    <a:gd name="connsiteX8" fmla="*/ 12222 w 21600"/>
                    <a:gd name="connsiteY8" fmla="*/ 13987 h 21600"/>
                    <a:gd name="connsiteX9" fmla="*/ 5022 w 21600"/>
                    <a:gd name="connsiteY9" fmla="*/ 9705 h 21600"/>
                    <a:gd name="connsiteX10" fmla="*/ 7602 w 21600"/>
                    <a:gd name="connsiteY10" fmla="*/ 8382 h 21600"/>
                    <a:gd name="connsiteX11" fmla="*/ 0 w 21600"/>
                    <a:gd name="connsiteY11" fmla="*/ 3890 h 21600"/>
                    <a:gd name="connsiteX12" fmla="*/ 8472 w 21600"/>
                    <a:gd name="connsiteY12" fmla="*/ 0 h 21600"/>
                    <a:gd name="connsiteX0" fmla="*/ 12546 w 21600"/>
                    <a:gd name="connsiteY0" fmla="*/ 0 h 24917"/>
                    <a:gd name="connsiteX1" fmla="*/ 12860 w 21600"/>
                    <a:gd name="connsiteY1" fmla="*/ 9397 h 24917"/>
                    <a:gd name="connsiteX2" fmla="*/ 15411 w 21600"/>
                    <a:gd name="connsiteY2" fmla="*/ 6688 h 24917"/>
                    <a:gd name="connsiteX3" fmla="*/ 11050 w 21600"/>
                    <a:gd name="connsiteY3" fmla="*/ 1011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860 w 21600"/>
                    <a:gd name="connsiteY1" fmla="*/ 9397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4401 w 21600"/>
                    <a:gd name="connsiteY1" fmla="*/ 5732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7602 w 21600"/>
                    <a:gd name="connsiteY10" fmla="*/ 1169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5022 w 21600"/>
                    <a:gd name="connsiteY9" fmla="*/ 13022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10012 w 21600"/>
                    <a:gd name="connsiteY7" fmla="*/ 18232 h 24917"/>
                    <a:gd name="connsiteX8" fmla="*/ 12222 w 21600"/>
                    <a:gd name="connsiteY8" fmla="*/ 17304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9701 w 21600"/>
                    <a:gd name="connsiteY7" fmla="*/ 20401 h 24917"/>
                    <a:gd name="connsiteX8" fmla="*/ 12222 w 21600"/>
                    <a:gd name="connsiteY8" fmla="*/ 17304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4767 w 21600"/>
                    <a:gd name="connsiteY5" fmla="*/ 16194 h 24917"/>
                    <a:gd name="connsiteX6" fmla="*/ 21600 w 21600"/>
                    <a:gd name="connsiteY6" fmla="*/ 24917 h 24917"/>
                    <a:gd name="connsiteX7" fmla="*/ 9701 w 21600"/>
                    <a:gd name="connsiteY7" fmla="*/ 20401 h 24917"/>
                    <a:gd name="connsiteX8" fmla="*/ 9982 w 21600"/>
                    <a:gd name="connsiteY8" fmla="*/ 17938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546 w 21600"/>
                    <a:gd name="connsiteY0" fmla="*/ 0 h 24917"/>
                    <a:gd name="connsiteX1" fmla="*/ 12914 w 21600"/>
                    <a:gd name="connsiteY1" fmla="*/ 5595 h 24917"/>
                    <a:gd name="connsiteX2" fmla="*/ 15411 w 21600"/>
                    <a:gd name="connsiteY2" fmla="*/ 6688 h 24917"/>
                    <a:gd name="connsiteX3" fmla="*/ 14247 w 21600"/>
                    <a:gd name="connsiteY3" fmla="*/ 10524 h 24917"/>
                    <a:gd name="connsiteX4" fmla="*/ 20312 w 21600"/>
                    <a:gd name="connsiteY4" fmla="*/ 13360 h 24917"/>
                    <a:gd name="connsiteX5" fmla="*/ 16817 w 21600"/>
                    <a:gd name="connsiteY5" fmla="*/ 16418 h 24917"/>
                    <a:gd name="connsiteX6" fmla="*/ 21600 w 21600"/>
                    <a:gd name="connsiteY6" fmla="*/ 24917 h 24917"/>
                    <a:gd name="connsiteX7" fmla="*/ 9701 w 21600"/>
                    <a:gd name="connsiteY7" fmla="*/ 20401 h 24917"/>
                    <a:gd name="connsiteX8" fmla="*/ 9982 w 21600"/>
                    <a:gd name="connsiteY8" fmla="*/ 17938 h 24917"/>
                    <a:gd name="connsiteX9" fmla="*/ 4349 w 21600"/>
                    <a:gd name="connsiteY9" fmla="*/ 14318 h 24917"/>
                    <a:gd name="connsiteX10" fmla="*/ 4707 w 21600"/>
                    <a:gd name="connsiteY10" fmla="*/ 11239 h 24917"/>
                    <a:gd name="connsiteX11" fmla="*/ 0 w 21600"/>
                    <a:gd name="connsiteY11" fmla="*/ 7207 h 24917"/>
                    <a:gd name="connsiteX12" fmla="*/ 12546 w 21600"/>
                    <a:gd name="connsiteY12" fmla="*/ 0 h 24917"/>
                    <a:gd name="connsiteX0" fmla="*/ 12691 w 21745"/>
                    <a:gd name="connsiteY0" fmla="*/ 0 h 24917"/>
                    <a:gd name="connsiteX1" fmla="*/ 13059 w 21745"/>
                    <a:gd name="connsiteY1" fmla="*/ 5595 h 24917"/>
                    <a:gd name="connsiteX2" fmla="*/ 15556 w 21745"/>
                    <a:gd name="connsiteY2" fmla="*/ 6688 h 24917"/>
                    <a:gd name="connsiteX3" fmla="*/ 14392 w 21745"/>
                    <a:gd name="connsiteY3" fmla="*/ 10524 h 24917"/>
                    <a:gd name="connsiteX4" fmla="*/ 20457 w 21745"/>
                    <a:gd name="connsiteY4" fmla="*/ 13360 h 24917"/>
                    <a:gd name="connsiteX5" fmla="*/ 16962 w 21745"/>
                    <a:gd name="connsiteY5" fmla="*/ 16418 h 24917"/>
                    <a:gd name="connsiteX6" fmla="*/ 21745 w 21745"/>
                    <a:gd name="connsiteY6" fmla="*/ 24917 h 24917"/>
                    <a:gd name="connsiteX7" fmla="*/ 9846 w 21745"/>
                    <a:gd name="connsiteY7" fmla="*/ 20401 h 24917"/>
                    <a:gd name="connsiteX8" fmla="*/ 10127 w 21745"/>
                    <a:gd name="connsiteY8" fmla="*/ 17938 h 24917"/>
                    <a:gd name="connsiteX9" fmla="*/ 4494 w 21745"/>
                    <a:gd name="connsiteY9" fmla="*/ 14318 h 24917"/>
                    <a:gd name="connsiteX10" fmla="*/ 4852 w 21745"/>
                    <a:gd name="connsiteY10" fmla="*/ 11239 h 24917"/>
                    <a:gd name="connsiteX11" fmla="*/ 0 w 21745"/>
                    <a:gd name="connsiteY11" fmla="*/ 7372 h 24917"/>
                    <a:gd name="connsiteX12" fmla="*/ 12691 w 21745"/>
                    <a:gd name="connsiteY12" fmla="*/ 0 h 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5" h="24917">
                      <a:moveTo>
                        <a:pt x="12691" y="0"/>
                      </a:moveTo>
                      <a:cubicBezTo>
                        <a:pt x="12796" y="3132"/>
                        <a:pt x="12954" y="2463"/>
                        <a:pt x="13059" y="5595"/>
                      </a:cubicBezTo>
                      <a:cubicBezTo>
                        <a:pt x="12752" y="5624"/>
                        <a:pt x="15863" y="6659"/>
                        <a:pt x="15556" y="6688"/>
                      </a:cubicBezTo>
                      <a:lnTo>
                        <a:pt x="14392" y="10524"/>
                      </a:lnTo>
                      <a:lnTo>
                        <a:pt x="20457" y="13360"/>
                      </a:lnTo>
                      <a:lnTo>
                        <a:pt x="16962" y="16418"/>
                      </a:lnTo>
                      <a:lnTo>
                        <a:pt x="21745" y="24917"/>
                      </a:lnTo>
                      <a:lnTo>
                        <a:pt x="9846" y="20401"/>
                      </a:lnTo>
                      <a:cubicBezTo>
                        <a:pt x="9940" y="19580"/>
                        <a:pt x="10033" y="18759"/>
                        <a:pt x="10127" y="17938"/>
                      </a:cubicBezTo>
                      <a:lnTo>
                        <a:pt x="4494" y="14318"/>
                      </a:lnTo>
                      <a:cubicBezTo>
                        <a:pt x="4613" y="13292"/>
                        <a:pt x="4733" y="12265"/>
                        <a:pt x="4852" y="11239"/>
                      </a:cubicBezTo>
                      <a:lnTo>
                        <a:pt x="0" y="7372"/>
                      </a:lnTo>
                      <a:lnTo>
                        <a:pt x="12691" y="0"/>
                      </a:lnTo>
                      <a:close/>
                    </a:path>
                  </a:pathLst>
                </a:cu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7" name="Rayo 7"/>
                <p:cNvSpPr/>
                <p:nvPr/>
              </p:nvSpPr>
              <p:spPr>
                <a:xfrm rot="5400000">
                  <a:off x="2829508" y="3836626"/>
                  <a:ext cx="842392" cy="770384"/>
                </a:xfrm>
                <a:prstGeom prst="lightningBolt">
                  <a:avLst/>
                </a:pr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8" name="Rayo 40"/>
                <p:cNvSpPr/>
                <p:nvPr/>
              </p:nvSpPr>
              <p:spPr>
                <a:xfrm>
                  <a:off x="3774438" y="3767777"/>
                  <a:ext cx="842392" cy="770384"/>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415 w 21600"/>
                    <a:gd name="connsiteY7" fmla="*/ 11669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8472 w 21600"/>
                    <a:gd name="connsiteY0" fmla="*/ 0 h 21600"/>
                    <a:gd name="connsiteX1" fmla="*/ 12860 w 21600"/>
                    <a:gd name="connsiteY1" fmla="*/ 6080 h 21600"/>
                    <a:gd name="connsiteX2" fmla="*/ 9701 w 21600"/>
                    <a:gd name="connsiteY2" fmla="*/ 7640 h 21600"/>
                    <a:gd name="connsiteX3" fmla="*/ 16577 w 21600"/>
                    <a:gd name="connsiteY3" fmla="*/ 12007 h 21600"/>
                    <a:gd name="connsiteX4" fmla="*/ 14767 w 21600"/>
                    <a:gd name="connsiteY4" fmla="*/ 12877 h 21600"/>
                    <a:gd name="connsiteX5" fmla="*/ 21600 w 21600"/>
                    <a:gd name="connsiteY5" fmla="*/ 21600 h 21600"/>
                    <a:gd name="connsiteX6" fmla="*/ 13191 w 21600"/>
                    <a:gd name="connsiteY6" fmla="*/ 16390 h 21600"/>
                    <a:gd name="connsiteX7" fmla="*/ 12415 w 21600"/>
                    <a:gd name="connsiteY7" fmla="*/ 11669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1600">
                      <a:moveTo>
                        <a:pt x="8472" y="0"/>
                      </a:moveTo>
                      <a:lnTo>
                        <a:pt x="12860" y="6080"/>
                      </a:lnTo>
                      <a:lnTo>
                        <a:pt x="9701" y="7640"/>
                      </a:lnTo>
                      <a:lnTo>
                        <a:pt x="16577" y="12007"/>
                      </a:lnTo>
                      <a:lnTo>
                        <a:pt x="14767" y="12877"/>
                      </a:lnTo>
                      <a:lnTo>
                        <a:pt x="21600" y="21600"/>
                      </a:lnTo>
                      <a:lnTo>
                        <a:pt x="13191" y="16390"/>
                      </a:lnTo>
                      <a:lnTo>
                        <a:pt x="12415" y="11669"/>
                      </a:lnTo>
                      <a:lnTo>
                        <a:pt x="5022" y="9705"/>
                      </a:lnTo>
                      <a:lnTo>
                        <a:pt x="7602" y="8382"/>
                      </a:lnTo>
                      <a:lnTo>
                        <a:pt x="0" y="3890"/>
                      </a:lnTo>
                      <a:lnTo>
                        <a:pt x="8472" y="0"/>
                      </a:lnTo>
                      <a:close/>
                    </a:path>
                  </a:pathLst>
                </a:custGeom>
                <a:solidFill>
                  <a:schemeClr val="accent4">
                    <a:lumMod val="5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79" name="Elipse 41"/>
                <p:cNvSpPr/>
                <p:nvPr/>
              </p:nvSpPr>
              <p:spPr>
                <a:xfrm>
                  <a:off x="3369831" y="3621311"/>
                  <a:ext cx="913822" cy="200569"/>
                </a:xfrm>
                <a:custGeom>
                  <a:avLst/>
                  <a:gdLst>
                    <a:gd name="connsiteX0" fmla="*/ 0 w 866824"/>
                    <a:gd name="connsiteY0" fmla="*/ 61156 h 122312"/>
                    <a:gd name="connsiteX1" fmla="*/ 433412 w 866824"/>
                    <a:gd name="connsiteY1" fmla="*/ 0 h 122312"/>
                    <a:gd name="connsiteX2" fmla="*/ 866824 w 866824"/>
                    <a:gd name="connsiteY2" fmla="*/ 61156 h 122312"/>
                    <a:gd name="connsiteX3" fmla="*/ 433412 w 866824"/>
                    <a:gd name="connsiteY3" fmla="*/ 122312 h 122312"/>
                    <a:gd name="connsiteX4" fmla="*/ 0 w 866824"/>
                    <a:gd name="connsiteY4" fmla="*/ 61156 h 122312"/>
                    <a:gd name="connsiteX0" fmla="*/ 0 w 866824"/>
                    <a:gd name="connsiteY0" fmla="*/ 70881 h 132037"/>
                    <a:gd name="connsiteX1" fmla="*/ 432792 w 866824"/>
                    <a:gd name="connsiteY1" fmla="*/ 0 h 132037"/>
                    <a:gd name="connsiteX2" fmla="*/ 866824 w 866824"/>
                    <a:gd name="connsiteY2" fmla="*/ 70881 h 132037"/>
                    <a:gd name="connsiteX3" fmla="*/ 433412 w 866824"/>
                    <a:gd name="connsiteY3" fmla="*/ 132037 h 132037"/>
                    <a:gd name="connsiteX4" fmla="*/ 0 w 866824"/>
                    <a:gd name="connsiteY4" fmla="*/ 70881 h 132037"/>
                    <a:gd name="connsiteX0" fmla="*/ 0 w 892755"/>
                    <a:gd name="connsiteY0" fmla="*/ 70882 h 132039"/>
                    <a:gd name="connsiteX1" fmla="*/ 432792 w 892755"/>
                    <a:gd name="connsiteY1" fmla="*/ 1 h 132039"/>
                    <a:gd name="connsiteX2" fmla="*/ 892755 w 892755"/>
                    <a:gd name="connsiteY2" fmla="*/ 69229 h 132039"/>
                    <a:gd name="connsiteX3" fmla="*/ 433412 w 892755"/>
                    <a:gd name="connsiteY3" fmla="*/ 132038 h 132039"/>
                    <a:gd name="connsiteX4" fmla="*/ 0 w 892755"/>
                    <a:gd name="connsiteY4" fmla="*/ 70882 h 132039"/>
                    <a:gd name="connsiteX0" fmla="*/ 1 w 880617"/>
                    <a:gd name="connsiteY0" fmla="*/ 57167 h 132209"/>
                    <a:gd name="connsiteX1" fmla="*/ 420654 w 880617"/>
                    <a:gd name="connsiteY1" fmla="*/ 79 h 132209"/>
                    <a:gd name="connsiteX2" fmla="*/ 880617 w 880617"/>
                    <a:gd name="connsiteY2" fmla="*/ 69307 h 132209"/>
                    <a:gd name="connsiteX3" fmla="*/ 421274 w 880617"/>
                    <a:gd name="connsiteY3" fmla="*/ 132116 h 132209"/>
                    <a:gd name="connsiteX4" fmla="*/ 1 w 880617"/>
                    <a:gd name="connsiteY4" fmla="*/ 57167 h 132209"/>
                    <a:gd name="connsiteX0" fmla="*/ 0 w 890754"/>
                    <a:gd name="connsiteY0" fmla="*/ 51419 h 132427"/>
                    <a:gd name="connsiteX1" fmla="*/ 430791 w 890754"/>
                    <a:gd name="connsiteY1" fmla="*/ 195 h 132427"/>
                    <a:gd name="connsiteX2" fmla="*/ 890754 w 890754"/>
                    <a:gd name="connsiteY2" fmla="*/ 69423 h 132427"/>
                    <a:gd name="connsiteX3" fmla="*/ 431411 w 890754"/>
                    <a:gd name="connsiteY3" fmla="*/ 132232 h 132427"/>
                    <a:gd name="connsiteX4" fmla="*/ 0 w 890754"/>
                    <a:gd name="connsiteY4" fmla="*/ 51419 h 1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54" h="132427">
                      <a:moveTo>
                        <a:pt x="0" y="51419"/>
                      </a:moveTo>
                      <a:cubicBezTo>
                        <a:pt x="-103" y="29413"/>
                        <a:pt x="282332" y="-2806"/>
                        <a:pt x="430791" y="195"/>
                      </a:cubicBezTo>
                      <a:cubicBezTo>
                        <a:pt x="579250" y="3196"/>
                        <a:pt x="890754" y="35647"/>
                        <a:pt x="890754" y="69423"/>
                      </a:cubicBezTo>
                      <a:cubicBezTo>
                        <a:pt x="890754" y="103199"/>
                        <a:pt x="579870" y="135233"/>
                        <a:pt x="431411" y="132232"/>
                      </a:cubicBezTo>
                      <a:cubicBezTo>
                        <a:pt x="282952" y="129231"/>
                        <a:pt x="103" y="73425"/>
                        <a:pt x="0" y="51419"/>
                      </a:cubicBezTo>
                      <a:close/>
                    </a:path>
                  </a:pathLst>
                </a:custGeom>
                <a:solidFill>
                  <a:srgbClr val="3E4C25"/>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grpSp>
      <p:sp>
        <p:nvSpPr>
          <p:cNvPr id="181" name="TextBox 341"/>
          <p:cNvSpPr txBox="1"/>
          <p:nvPr/>
        </p:nvSpPr>
        <p:spPr>
          <a:xfrm>
            <a:off x="6012160" y="3435846"/>
            <a:ext cx="1591519"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accent6">
                    <a:lumMod val="75000"/>
                  </a:schemeClr>
                </a:solidFill>
                <a:effectLst/>
                <a:uLnTx/>
                <a:uFillTx/>
                <a:latin typeface="Gill Sans MT"/>
                <a:cs typeface="Gill Sans MT"/>
              </a:rPr>
              <a:t>Communications relay</a:t>
            </a:r>
          </a:p>
        </p:txBody>
      </p:sp>
      <p:sp>
        <p:nvSpPr>
          <p:cNvPr id="182" name="Elipse 128"/>
          <p:cNvSpPr/>
          <p:nvPr/>
        </p:nvSpPr>
        <p:spPr>
          <a:xfrm rot="12055064" flipV="1">
            <a:off x="4574443" y="1234158"/>
            <a:ext cx="1432661" cy="278150"/>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3" name="Elipse 128"/>
          <p:cNvSpPr/>
          <p:nvPr/>
        </p:nvSpPr>
        <p:spPr>
          <a:xfrm rot="20607181">
            <a:off x="1534017" y="1376979"/>
            <a:ext cx="2780536" cy="31612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84" name="Grupo 96"/>
          <p:cNvGrpSpPr/>
          <p:nvPr/>
        </p:nvGrpSpPr>
        <p:grpSpPr>
          <a:xfrm rot="1441494">
            <a:off x="4573647" y="2420393"/>
            <a:ext cx="1436866" cy="1728761"/>
            <a:chOff x="622300" y="939420"/>
            <a:chExt cx="1812425" cy="2131055"/>
          </a:xfrm>
        </p:grpSpPr>
        <p:sp>
          <p:nvSpPr>
            <p:cNvPr id="185" name="Cubo 5"/>
            <p:cNvSpPr/>
            <p:nvPr/>
          </p:nvSpPr>
          <p:spPr>
            <a:xfrm>
              <a:off x="622300" y="939420"/>
              <a:ext cx="1812425" cy="2131055"/>
            </a:xfrm>
            <a:prstGeom prst="cube">
              <a:avLst>
                <a:gd name="adj" fmla="val 29477"/>
              </a:avLst>
            </a:prstGeom>
            <a:solidFill>
              <a:schemeClr val="bg1">
                <a:lumMod val="6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6" name="Rectángulo 20"/>
            <p:cNvSpPr/>
            <p:nvPr/>
          </p:nvSpPr>
          <p:spPr>
            <a:xfrm>
              <a:off x="734538" y="165643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7" name="Rectángulo 22"/>
            <p:cNvSpPr/>
            <p:nvPr/>
          </p:nvSpPr>
          <p:spPr>
            <a:xfrm>
              <a:off x="1106062" y="2403496"/>
              <a:ext cx="293408" cy="663487"/>
            </a:xfrm>
            <a:prstGeom prst="rect">
              <a:avLst/>
            </a:prstGeom>
            <a:solidFill>
              <a:schemeClr val="bg1">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8" name="Rectángulo 66"/>
            <p:cNvSpPr/>
            <p:nvPr/>
          </p:nvSpPr>
          <p:spPr>
            <a:xfrm>
              <a:off x="1111028" y="165643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9" name="Rectángulo 67"/>
            <p:cNvSpPr/>
            <p:nvPr/>
          </p:nvSpPr>
          <p:spPr>
            <a:xfrm>
              <a:off x="1501047" y="1664104"/>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Rectángulo 68"/>
            <p:cNvSpPr/>
            <p:nvPr/>
          </p:nvSpPr>
          <p:spPr>
            <a:xfrm>
              <a:off x="734538" y="204918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1" name="Rectángulo 69"/>
            <p:cNvSpPr/>
            <p:nvPr/>
          </p:nvSpPr>
          <p:spPr>
            <a:xfrm>
              <a:off x="1111028" y="204918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2" name="Rectángulo 70"/>
            <p:cNvSpPr/>
            <p:nvPr/>
          </p:nvSpPr>
          <p:spPr>
            <a:xfrm>
              <a:off x="1501047" y="2056854"/>
              <a:ext cx="293408" cy="293341"/>
            </a:xfrm>
            <a:prstGeom prst="rect">
              <a:avLst/>
            </a:prstGeom>
            <a:solidFill>
              <a:srgbClr val="595959"/>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3" name="Rectángulo 71"/>
            <p:cNvSpPr/>
            <p:nvPr/>
          </p:nvSpPr>
          <p:spPr>
            <a:xfrm>
              <a:off x="733127" y="2430983"/>
              <a:ext cx="293408" cy="293341"/>
            </a:xfrm>
            <a:prstGeom prst="rect">
              <a:avLst/>
            </a:prstGeom>
            <a:solidFill>
              <a:schemeClr val="tx1">
                <a:lumMod val="65000"/>
                <a:lumOff val="3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4" name="Rectángulo 73"/>
            <p:cNvSpPr/>
            <p:nvPr/>
          </p:nvSpPr>
          <p:spPr>
            <a:xfrm>
              <a:off x="1489241" y="2461937"/>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95" name="Rectángulo 70"/>
          <p:cNvSpPr/>
          <p:nvPr/>
        </p:nvSpPr>
        <p:spPr>
          <a:xfrm rot="3026652">
            <a:off x="5539266" y="3982815"/>
            <a:ext cx="223592" cy="238372"/>
          </a:xfrm>
          <a:prstGeom prst="rect">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6" name="Rectángulo 70"/>
          <p:cNvSpPr/>
          <p:nvPr/>
        </p:nvSpPr>
        <p:spPr>
          <a:xfrm rot="1441494">
            <a:off x="4329396" y="3828247"/>
            <a:ext cx="216248" cy="269175"/>
          </a:xfrm>
          <a:prstGeom prst="rect">
            <a:avLst/>
          </a:prstGeom>
          <a:solidFill>
            <a:schemeClr val="bg1">
              <a:lumMod val="8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7" name="Rayo 64"/>
          <p:cNvSpPr/>
          <p:nvPr/>
        </p:nvSpPr>
        <p:spPr>
          <a:xfrm rot="21032170">
            <a:off x="5502480" y="4019698"/>
            <a:ext cx="216024" cy="194320"/>
          </a:xfrm>
          <a:prstGeom prst="lightningBolt">
            <a:avLst/>
          </a:prstGeom>
          <a:solidFill>
            <a:schemeClr val="bg1">
              <a:lumMod val="65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98" name="Grupo 96"/>
          <p:cNvGrpSpPr/>
          <p:nvPr/>
        </p:nvGrpSpPr>
        <p:grpSpPr>
          <a:xfrm rot="20143411">
            <a:off x="1742928" y="2690056"/>
            <a:ext cx="1240044" cy="1461111"/>
            <a:chOff x="622300" y="939420"/>
            <a:chExt cx="1812425" cy="2131055"/>
          </a:xfrm>
        </p:grpSpPr>
        <p:sp>
          <p:nvSpPr>
            <p:cNvPr id="199" name="Cubo 5"/>
            <p:cNvSpPr/>
            <p:nvPr/>
          </p:nvSpPr>
          <p:spPr>
            <a:xfrm>
              <a:off x="622300" y="939420"/>
              <a:ext cx="1812425" cy="2131055"/>
            </a:xfrm>
            <a:prstGeom prst="cube">
              <a:avLst>
                <a:gd name="adj" fmla="val 29477"/>
              </a:avLst>
            </a:prstGeom>
            <a:solidFill>
              <a:schemeClr val="bg1">
                <a:lumMod val="6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0" name="Rectángulo 20"/>
            <p:cNvSpPr/>
            <p:nvPr/>
          </p:nvSpPr>
          <p:spPr>
            <a:xfrm>
              <a:off x="734538" y="165643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1" name="Rectángulo 22"/>
            <p:cNvSpPr/>
            <p:nvPr/>
          </p:nvSpPr>
          <p:spPr>
            <a:xfrm>
              <a:off x="1106062" y="2403496"/>
              <a:ext cx="293408" cy="663487"/>
            </a:xfrm>
            <a:prstGeom prst="rect">
              <a:avLst/>
            </a:prstGeom>
            <a:solidFill>
              <a:schemeClr val="bg1">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2" name="Rectángulo 66"/>
            <p:cNvSpPr/>
            <p:nvPr/>
          </p:nvSpPr>
          <p:spPr>
            <a:xfrm>
              <a:off x="1111028" y="165643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3" name="Rectángulo 67"/>
            <p:cNvSpPr/>
            <p:nvPr/>
          </p:nvSpPr>
          <p:spPr>
            <a:xfrm>
              <a:off x="1501047" y="1664104"/>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4" name="Rectángulo 68"/>
            <p:cNvSpPr/>
            <p:nvPr/>
          </p:nvSpPr>
          <p:spPr>
            <a:xfrm>
              <a:off x="734538" y="2049186"/>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5" name="Rectángulo 69"/>
            <p:cNvSpPr/>
            <p:nvPr/>
          </p:nvSpPr>
          <p:spPr>
            <a:xfrm>
              <a:off x="1111028" y="2049185"/>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6" name="Rectángulo 70"/>
            <p:cNvSpPr/>
            <p:nvPr/>
          </p:nvSpPr>
          <p:spPr>
            <a:xfrm>
              <a:off x="1501047" y="2056854"/>
              <a:ext cx="293408" cy="293341"/>
            </a:xfrm>
            <a:prstGeom prst="rect">
              <a:avLst/>
            </a:prstGeom>
            <a:solidFill>
              <a:srgbClr val="595959"/>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7" name="Rectángulo 71"/>
            <p:cNvSpPr/>
            <p:nvPr/>
          </p:nvSpPr>
          <p:spPr>
            <a:xfrm>
              <a:off x="733127" y="2430983"/>
              <a:ext cx="293408" cy="293341"/>
            </a:xfrm>
            <a:prstGeom prst="rect">
              <a:avLst/>
            </a:prstGeom>
            <a:solidFill>
              <a:schemeClr val="tx1">
                <a:lumMod val="65000"/>
                <a:lumOff val="3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08" name="Rectángulo 73"/>
            <p:cNvSpPr/>
            <p:nvPr/>
          </p:nvSpPr>
          <p:spPr>
            <a:xfrm>
              <a:off x="1489241" y="2461937"/>
              <a:ext cx="293408" cy="293341"/>
            </a:xfrm>
            <a:prstGeom prst="rect">
              <a:avLst/>
            </a:prstGeom>
            <a:solidFill>
              <a:schemeClr val="tx2">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09" name="Rectángulo 76"/>
          <p:cNvSpPr/>
          <p:nvPr/>
        </p:nvSpPr>
        <p:spPr>
          <a:xfrm rot="20852960">
            <a:off x="1454037" y="2288881"/>
            <a:ext cx="1452129" cy="625832"/>
          </a:xfrm>
          <a:prstGeom prst="rect">
            <a:avLst/>
          </a:prstGeom>
          <a:solidFill>
            <a:schemeClr val="accent6">
              <a:lumMod val="40000"/>
              <a:lumOff val="60000"/>
            </a:schemeClr>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0" name="Forma libre 78"/>
          <p:cNvSpPr/>
          <p:nvPr/>
        </p:nvSpPr>
        <p:spPr>
          <a:xfrm>
            <a:off x="1403648" y="2427734"/>
            <a:ext cx="1634276" cy="1005869"/>
          </a:xfrm>
          <a:custGeom>
            <a:avLst/>
            <a:gdLst>
              <a:gd name="connsiteX0" fmla="*/ 224326 w 1432792"/>
              <a:gd name="connsiteY0" fmla="*/ 1005869 h 1005869"/>
              <a:gd name="connsiteX1" fmla="*/ 506543 w 1432792"/>
              <a:gd name="connsiteY1" fmla="*/ 571681 h 1005869"/>
              <a:gd name="connsiteX2" fmla="*/ 853886 w 1432792"/>
              <a:gd name="connsiteY2" fmla="*/ 680228 h 1005869"/>
              <a:gd name="connsiteX3" fmla="*/ 1096303 w 1432792"/>
              <a:gd name="connsiteY3" fmla="*/ 325641 h 1005869"/>
              <a:gd name="connsiteX4" fmla="*/ 1432792 w 1432792"/>
              <a:gd name="connsiteY4" fmla="*/ 423333 h 1005869"/>
              <a:gd name="connsiteX5" fmla="*/ 1298920 w 1432792"/>
              <a:gd name="connsiteY5" fmla="*/ 0 h 1005869"/>
              <a:gd name="connsiteX6" fmla="*/ 0 w 1432792"/>
              <a:gd name="connsiteY6" fmla="*/ 691082 h 1005869"/>
              <a:gd name="connsiteX7" fmla="*/ 224326 w 1432792"/>
              <a:gd name="connsiteY7" fmla="*/ 1005869 h 100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792" h="1005869">
                <a:moveTo>
                  <a:pt x="224326" y="1005869"/>
                </a:moveTo>
                <a:lnTo>
                  <a:pt x="506543" y="571681"/>
                </a:lnTo>
                <a:lnTo>
                  <a:pt x="853886" y="680228"/>
                </a:lnTo>
                <a:lnTo>
                  <a:pt x="1096303" y="325641"/>
                </a:lnTo>
                <a:lnTo>
                  <a:pt x="1432792" y="423333"/>
                </a:lnTo>
                <a:lnTo>
                  <a:pt x="1298920" y="0"/>
                </a:lnTo>
                <a:lnTo>
                  <a:pt x="0" y="691082"/>
                </a:lnTo>
                <a:lnTo>
                  <a:pt x="224326" y="1005869"/>
                </a:lnTo>
                <a:close/>
              </a:path>
            </a:pathLst>
          </a:custGeom>
          <a:solidFill>
            <a:srgbClr val="B6C5D7"/>
          </a:solidFill>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1" name="Forma libre 79"/>
          <p:cNvSpPr/>
          <p:nvPr/>
        </p:nvSpPr>
        <p:spPr>
          <a:xfrm>
            <a:off x="3039702" y="3867896"/>
            <a:ext cx="619997" cy="441236"/>
          </a:xfrm>
          <a:custGeom>
            <a:avLst/>
            <a:gdLst>
              <a:gd name="connsiteX0" fmla="*/ 0 w 608024"/>
              <a:gd name="connsiteY0" fmla="*/ 351277 h 351277"/>
              <a:gd name="connsiteX1" fmla="*/ 445884 w 608024"/>
              <a:gd name="connsiteY1" fmla="*/ 283724 h 351277"/>
              <a:gd name="connsiteX2" fmla="*/ 297256 w 608024"/>
              <a:gd name="connsiteY2" fmla="*/ 148617 h 351277"/>
              <a:gd name="connsiteX3" fmla="*/ 608024 w 608024"/>
              <a:gd name="connsiteY3" fmla="*/ 0 h 351277"/>
              <a:gd name="connsiteX4" fmla="*/ 608024 w 608024"/>
              <a:gd name="connsiteY4" fmla="*/ 0 h 351277"/>
              <a:gd name="connsiteX5" fmla="*/ 202675 w 608024"/>
              <a:gd name="connsiteY5" fmla="*/ 81064 h 351277"/>
              <a:gd name="connsiteX6" fmla="*/ 270233 w 608024"/>
              <a:gd name="connsiteY6" fmla="*/ 229681 h 351277"/>
              <a:gd name="connsiteX7" fmla="*/ 0 w 608024"/>
              <a:gd name="connsiteY7" fmla="*/ 351277 h 351277"/>
              <a:gd name="connsiteX0" fmla="*/ 0 w 619997"/>
              <a:gd name="connsiteY0" fmla="*/ 441236 h 441236"/>
              <a:gd name="connsiteX1" fmla="*/ 445884 w 619997"/>
              <a:gd name="connsiteY1" fmla="*/ 373683 h 441236"/>
              <a:gd name="connsiteX2" fmla="*/ 297256 w 619997"/>
              <a:gd name="connsiteY2" fmla="*/ 238576 h 441236"/>
              <a:gd name="connsiteX3" fmla="*/ 608024 w 619997"/>
              <a:gd name="connsiteY3" fmla="*/ 89959 h 441236"/>
              <a:gd name="connsiteX4" fmla="*/ 549816 w 619997"/>
              <a:gd name="connsiteY4" fmla="*/ 0 h 441236"/>
              <a:gd name="connsiteX5" fmla="*/ 202675 w 619997"/>
              <a:gd name="connsiteY5" fmla="*/ 171023 h 441236"/>
              <a:gd name="connsiteX6" fmla="*/ 270233 w 619997"/>
              <a:gd name="connsiteY6" fmla="*/ 319640 h 441236"/>
              <a:gd name="connsiteX7" fmla="*/ 0 w 619997"/>
              <a:gd name="connsiteY7" fmla="*/ 441236 h 4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97" h="441236">
                <a:moveTo>
                  <a:pt x="0" y="441236"/>
                </a:moveTo>
                <a:lnTo>
                  <a:pt x="445884" y="373683"/>
                </a:lnTo>
                <a:lnTo>
                  <a:pt x="297256" y="238576"/>
                </a:lnTo>
                <a:cubicBezTo>
                  <a:pt x="400845" y="189037"/>
                  <a:pt x="565931" y="129721"/>
                  <a:pt x="608024" y="89959"/>
                </a:cubicBezTo>
                <a:cubicBezTo>
                  <a:pt x="650117" y="50197"/>
                  <a:pt x="569219" y="29986"/>
                  <a:pt x="549816" y="0"/>
                </a:cubicBezTo>
                <a:lnTo>
                  <a:pt x="202675" y="171023"/>
                </a:lnTo>
                <a:lnTo>
                  <a:pt x="270233" y="319640"/>
                </a:lnTo>
                <a:lnTo>
                  <a:pt x="0" y="441236"/>
                </a:lnTo>
                <a:close/>
              </a:path>
            </a:pathLst>
          </a:custGeom>
          <a:solidFill>
            <a:schemeClr val="accent4">
              <a:lumMod val="50000"/>
            </a:schemeClr>
          </a:solidFill>
        </p:spPr>
        <p:txBody>
          <a:bodyPr wrap="non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12" name="Rounded Rectangle 28"/>
          <p:cNvSpPr/>
          <p:nvPr/>
        </p:nvSpPr>
        <p:spPr>
          <a:xfrm>
            <a:off x="3419872" y="1635646"/>
            <a:ext cx="2232248" cy="578882"/>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Sensor fusion via sensor data exchange</a:t>
            </a:r>
            <a:endParaRPr lang="en-US" sz="1400" dirty="0">
              <a:solidFill>
                <a:schemeClr val="bg1"/>
              </a:solidFill>
              <a:latin typeface="Gill Sans MT" panose="020B0502020104020203" pitchFamily="34" charset="0"/>
            </a:endParaRPr>
          </a:p>
        </p:txBody>
      </p:sp>
      <p:sp>
        <p:nvSpPr>
          <p:cNvPr id="214" name="Rounded Rectangle 28"/>
          <p:cNvSpPr/>
          <p:nvPr/>
        </p:nvSpPr>
        <p:spPr>
          <a:xfrm>
            <a:off x="7524328" y="2067694"/>
            <a:ext cx="1512168" cy="578882"/>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Personal transport</a:t>
            </a:r>
            <a:endParaRPr lang="en-US" sz="1400" dirty="0">
              <a:solidFill>
                <a:schemeClr val="bg1"/>
              </a:solidFill>
              <a:latin typeface="Gill Sans MT" panose="020B0502020104020203" pitchFamily="34" charset="0"/>
            </a:endParaRPr>
          </a:p>
        </p:txBody>
      </p:sp>
      <p:sp>
        <p:nvSpPr>
          <p:cNvPr id="215" name="Rounded Rectangle 115"/>
          <p:cNvSpPr/>
          <p:nvPr/>
        </p:nvSpPr>
        <p:spPr>
          <a:xfrm>
            <a:off x="827584" y="4279392"/>
            <a:ext cx="7292938" cy="783193"/>
          </a:xfrm>
          <a:prstGeom prst="roundRect">
            <a:avLst/>
          </a:prstGeom>
          <a:solidFill>
            <a:srgbClr val="009999"/>
          </a:solidFill>
          <a:effectLst/>
        </p:spPr>
        <p:txBody>
          <a:bodyPr wrap="square" rtlCol="0" anchor="ctr">
            <a:spAutoFit/>
          </a:bodyPr>
          <a:lstStyle/>
          <a:p>
            <a:pPr algn="ctr">
              <a:defRPr sz="1800">
                <a:solidFill>
                  <a:srgbClr val="000000"/>
                </a:solidFill>
              </a:defRPr>
            </a:pPr>
            <a:r>
              <a:rPr lang="en-US" sz="2000" dirty="0" smtClean="0">
                <a:solidFill>
                  <a:schemeClr val="bg1"/>
                </a:solidFill>
                <a:latin typeface="Gill Sans MT"/>
                <a:cs typeface="Gill Sans MT"/>
              </a:rPr>
              <a:t>High data rate networking between manned and unmanned aerial vehicles enables revolutionary applications</a:t>
            </a:r>
            <a:endParaRPr lang="en-US" sz="2000" dirty="0">
              <a:solidFill>
                <a:schemeClr val="bg1"/>
              </a:solidFill>
              <a:latin typeface="Gill Sans MT"/>
              <a:cs typeface="Gill Sans MT"/>
            </a:endParaRPr>
          </a:p>
        </p:txBody>
      </p:sp>
      <p:sp>
        <p:nvSpPr>
          <p:cNvPr id="217" name="Rounded Rectangle 28"/>
          <p:cNvSpPr/>
          <p:nvPr/>
        </p:nvSpPr>
        <p:spPr>
          <a:xfrm>
            <a:off x="251520" y="843558"/>
            <a:ext cx="2304256" cy="340519"/>
          </a:xfrm>
          <a:prstGeom prst="roundRect">
            <a:avLst/>
          </a:prstGeom>
          <a:solidFill>
            <a:schemeClr val="accent3">
              <a:lumMod val="75000"/>
            </a:schemeClr>
          </a:solidFill>
        </p:spPr>
        <p:txBody>
          <a:bodyPr wrap="square" rtlCol="0" anchor="ctr">
            <a:spAutoFit/>
          </a:bodyPr>
          <a:lstStyle/>
          <a:p>
            <a:pPr algn="ctr">
              <a:defRPr sz="1800">
                <a:solidFill>
                  <a:srgbClr val="000000"/>
                </a:solidFill>
              </a:defRPr>
            </a:pPr>
            <a:r>
              <a:rPr lang="en-US" sz="1400" smtClean="0">
                <a:solidFill>
                  <a:schemeClr val="bg1"/>
                </a:solidFill>
                <a:latin typeface="Gill Sans MT" panose="020B0502020104020203" pitchFamily="34" charset="0"/>
              </a:rPr>
              <a:t>Environmental monitoring</a:t>
            </a:r>
            <a:endParaRPr lang="en-US" sz="1400" dirty="0">
              <a:solidFill>
                <a:schemeClr val="bg1"/>
              </a:solidFill>
              <a:latin typeface="Gill Sans MT" panose="020B0502020104020203" pitchFamily="34" charset="0"/>
            </a:endParaRPr>
          </a:p>
        </p:txBody>
      </p:sp>
      <p:sp>
        <p:nvSpPr>
          <p:cNvPr id="219" name="Rounded Rectangle 28"/>
          <p:cNvSpPr/>
          <p:nvPr/>
        </p:nvSpPr>
        <p:spPr>
          <a:xfrm>
            <a:off x="107504" y="2715766"/>
            <a:ext cx="2304256" cy="340519"/>
          </a:xfrm>
          <a:prstGeom prst="roundRect">
            <a:avLst/>
          </a:prstGeom>
          <a:solidFill>
            <a:schemeClr val="accent2">
              <a:lumMod val="50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Positioning and navigation</a:t>
            </a:r>
            <a:endParaRPr lang="en-US" sz="1400" dirty="0">
              <a:solidFill>
                <a:schemeClr val="bg1"/>
              </a:solidFill>
              <a:latin typeface="Gill Sans MT" panose="020B0502020104020203" pitchFamily="34" charset="0"/>
            </a:endParaRPr>
          </a:p>
        </p:txBody>
      </p:sp>
      <p:sp>
        <p:nvSpPr>
          <p:cNvPr id="220" name="Elipse 128"/>
          <p:cNvSpPr/>
          <p:nvPr/>
        </p:nvSpPr>
        <p:spPr>
          <a:xfrm rot="1654897" flipV="1">
            <a:off x="5352642" y="1572453"/>
            <a:ext cx="1351530" cy="28229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57" name="Grupo 166"/>
          <p:cNvGrpSpPr/>
          <p:nvPr/>
        </p:nvGrpSpPr>
        <p:grpSpPr>
          <a:xfrm>
            <a:off x="3563888" y="627534"/>
            <a:ext cx="2016224" cy="1728192"/>
            <a:chOff x="4788024" y="1771139"/>
            <a:chExt cx="1246541" cy="1241334"/>
          </a:xfrm>
        </p:grpSpPr>
        <p:grpSp>
          <p:nvGrpSpPr>
            <p:cNvPr id="158" name="Grupo 167"/>
            <p:cNvGrpSpPr/>
            <p:nvPr/>
          </p:nvGrpSpPr>
          <p:grpSpPr>
            <a:xfrm>
              <a:off x="4915036" y="1771139"/>
              <a:ext cx="949669" cy="522043"/>
              <a:chOff x="1483070" y="2324099"/>
              <a:chExt cx="949669" cy="522043"/>
            </a:xfrm>
          </p:grpSpPr>
          <p:sp>
            <p:nvSpPr>
              <p:cNvPr id="161" name="Elipse 35"/>
              <p:cNvSpPr/>
              <p:nvPr/>
            </p:nvSpPr>
            <p:spPr>
              <a:xfrm>
                <a:off x="1773953" y="2456442"/>
                <a:ext cx="386327" cy="376650"/>
              </a:xfrm>
              <a:prstGeom prst="ellipse">
                <a:avLst/>
              </a:prstGeom>
              <a:noFill/>
              <a:ln w="38100">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Elipse 36"/>
              <p:cNvSpPr/>
              <p:nvPr/>
            </p:nvSpPr>
            <p:spPr>
              <a:xfrm>
                <a:off x="1483070" y="2324100"/>
                <a:ext cx="457200" cy="52960"/>
              </a:xfrm>
              <a:prstGeom prst="ellipse">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Elipse 37"/>
              <p:cNvSpPr/>
              <p:nvPr/>
            </p:nvSpPr>
            <p:spPr>
              <a:xfrm>
                <a:off x="1975539" y="2324100"/>
                <a:ext cx="457200" cy="52960"/>
              </a:xfrm>
              <a:prstGeom prst="ellipse">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Luna 38"/>
              <p:cNvSpPr/>
              <p:nvPr/>
            </p:nvSpPr>
            <p:spPr>
              <a:xfrm rot="16200000">
                <a:off x="1852817" y="2538678"/>
                <a:ext cx="228600" cy="386327"/>
              </a:xfrm>
              <a:prstGeom prst="moon">
                <a:avLst>
                  <a:gd name="adj" fmla="val 80380"/>
                </a:avLst>
              </a:prstGeom>
              <a:solidFill>
                <a:schemeClr val="accent3">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Retraso 174"/>
              <p:cNvSpPr/>
              <p:nvPr/>
            </p:nvSpPr>
            <p:spPr>
              <a:xfrm rot="16200000">
                <a:off x="1896222" y="2360885"/>
                <a:ext cx="119292" cy="45719"/>
              </a:xfrm>
              <a:prstGeom prst="flowChartDelay">
                <a:avLst/>
              </a:prstGeom>
              <a:solidFill>
                <a:schemeClr val="accent3">
                  <a:lumMod val="50000"/>
                </a:schemeClr>
              </a:solidFill>
              <a:ln>
                <a:solidFill>
                  <a:schemeClr val="accent3">
                    <a:lumMod val="50000"/>
                  </a:schemeClr>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59" name="Arco 33"/>
            <p:cNvSpPr/>
            <p:nvPr/>
          </p:nvSpPr>
          <p:spPr>
            <a:xfrm rot="14238093">
              <a:off x="5120165" y="2091570"/>
              <a:ext cx="914400" cy="914400"/>
            </a:xfrm>
            <a:prstGeom prst="arc">
              <a:avLst>
                <a:gd name="adj1" fmla="val 19320683"/>
                <a:gd name="adj2" fmla="val 0"/>
              </a:avLst>
            </a:prstGeom>
            <a:noFill/>
            <a:ln>
              <a:solidFill>
                <a:schemeClr val="accent3">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Arco 34"/>
            <p:cNvSpPr/>
            <p:nvPr/>
          </p:nvSpPr>
          <p:spPr>
            <a:xfrm rot="7361907" flipH="1">
              <a:off x="4788024" y="2098073"/>
              <a:ext cx="914400" cy="914400"/>
            </a:xfrm>
            <a:prstGeom prst="arc">
              <a:avLst>
                <a:gd name="adj1" fmla="val 19320683"/>
                <a:gd name="adj2" fmla="val 0"/>
              </a:avLst>
            </a:prstGeom>
            <a:noFill/>
            <a:ln>
              <a:solidFill>
                <a:schemeClr val="accent3">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8" name="Elipse 128"/>
          <p:cNvSpPr/>
          <p:nvPr/>
        </p:nvSpPr>
        <p:spPr>
          <a:xfrm rot="11067732">
            <a:off x="761003" y="2272399"/>
            <a:ext cx="1567915" cy="20057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2">
                  <a:lumMod val="75000"/>
                </a:schemeClr>
              </a:gs>
              <a:gs pos="67000">
                <a:schemeClr val="accent2">
                  <a:lumMod val="60000"/>
                  <a:lumOff val="40000"/>
                </a:schemeClr>
              </a:gs>
              <a:gs pos="100000">
                <a:schemeClr val="accent1">
                  <a:lumMod val="45000"/>
                  <a:lumOff val="55000"/>
                </a:schemeClr>
              </a:gs>
              <a:gs pos="100000">
                <a:schemeClr val="accent2">
                  <a:lumMod val="40000"/>
                  <a:lumOff val="6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64" name="Group 263"/>
          <p:cNvGrpSpPr/>
          <p:nvPr/>
        </p:nvGrpSpPr>
        <p:grpSpPr>
          <a:xfrm>
            <a:off x="17007" y="2067694"/>
            <a:ext cx="1080120" cy="421897"/>
            <a:chOff x="418337" y="3566916"/>
            <a:chExt cx="1659845" cy="793488"/>
          </a:xfrm>
        </p:grpSpPr>
        <p:grpSp>
          <p:nvGrpSpPr>
            <p:cNvPr id="265" name="Group 264"/>
            <p:cNvGrpSpPr/>
            <p:nvPr/>
          </p:nvGrpSpPr>
          <p:grpSpPr>
            <a:xfrm>
              <a:off x="418337" y="3566916"/>
              <a:ext cx="1659845" cy="793488"/>
              <a:chOff x="3624020" y="2159429"/>
              <a:chExt cx="2216259" cy="789162"/>
            </a:xfrm>
          </p:grpSpPr>
          <p:sp>
            <p:nvSpPr>
              <p:cNvPr id="270" name="Rounded Rectangle 269"/>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1" name="Rounded Rectangle 270"/>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2" name="Rounded Rectangle 271"/>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3" name="Rectangle 272"/>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4" name="Triangle 273"/>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75" name="Group 274"/>
              <p:cNvGrpSpPr/>
              <p:nvPr/>
            </p:nvGrpSpPr>
            <p:grpSpPr>
              <a:xfrm>
                <a:off x="3624020" y="2177511"/>
                <a:ext cx="645764" cy="100739"/>
                <a:chOff x="2508142" y="3448373"/>
                <a:chExt cx="1048719" cy="100739"/>
              </a:xfrm>
            </p:grpSpPr>
            <p:sp>
              <p:nvSpPr>
                <p:cNvPr id="288" name="Oval 28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9" name="Oval 28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0" name="Oval 28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76" name="Triangle 275"/>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77" name="Group 276"/>
              <p:cNvGrpSpPr/>
              <p:nvPr/>
            </p:nvGrpSpPr>
            <p:grpSpPr>
              <a:xfrm>
                <a:off x="5194515" y="2159429"/>
                <a:ext cx="645764" cy="100739"/>
                <a:chOff x="2508142" y="3448373"/>
                <a:chExt cx="1048719" cy="100739"/>
              </a:xfrm>
            </p:grpSpPr>
            <p:sp>
              <p:nvSpPr>
                <p:cNvPr id="285" name="Oval 284"/>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6" name="Oval 285"/>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7" name="Oval 286"/>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78" name="Rounded Rectangle 277"/>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9" name="Rounded Rectangle 278"/>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0" name="Rounded Rectangle 279"/>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1" name="Left Bracket 280"/>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2" name="Rounded Rectangle 281"/>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3" name="Oval 282"/>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4" name="Rounded Rectangle 283"/>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66" name="Group 265"/>
            <p:cNvGrpSpPr/>
            <p:nvPr/>
          </p:nvGrpSpPr>
          <p:grpSpPr>
            <a:xfrm>
              <a:off x="1016350" y="3770954"/>
              <a:ext cx="457270" cy="60456"/>
              <a:chOff x="4726983" y="3471623"/>
              <a:chExt cx="1005840" cy="182879"/>
            </a:xfrm>
          </p:grpSpPr>
          <p:sp>
            <p:nvSpPr>
              <p:cNvPr id="267" name="Rectangle 266"/>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8" name="Rectangle 267"/>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9" name="Rectangle 268"/>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291" name="Elipse 128"/>
          <p:cNvSpPr/>
          <p:nvPr/>
        </p:nvSpPr>
        <p:spPr>
          <a:xfrm>
            <a:off x="1547664" y="2283718"/>
            <a:ext cx="1567915" cy="20057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2">
                  <a:lumMod val="75000"/>
                </a:schemeClr>
              </a:gs>
              <a:gs pos="67000">
                <a:schemeClr val="accent2">
                  <a:lumMod val="60000"/>
                  <a:lumOff val="40000"/>
                </a:schemeClr>
              </a:gs>
              <a:gs pos="100000">
                <a:schemeClr val="accent1">
                  <a:lumMod val="45000"/>
                  <a:lumOff val="55000"/>
                </a:schemeClr>
              </a:gs>
              <a:gs pos="100000">
                <a:schemeClr val="accent2">
                  <a:lumMod val="40000"/>
                  <a:lumOff val="6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319" name="Group 318"/>
          <p:cNvGrpSpPr/>
          <p:nvPr/>
        </p:nvGrpSpPr>
        <p:grpSpPr>
          <a:xfrm rot="17682766">
            <a:off x="2796065" y="1980627"/>
            <a:ext cx="959583" cy="1143736"/>
            <a:chOff x="5789893" y="3334558"/>
            <a:chExt cx="646703" cy="769239"/>
          </a:xfrm>
        </p:grpSpPr>
        <p:grpSp>
          <p:nvGrpSpPr>
            <p:cNvPr id="320" name="Grupo 97"/>
            <p:cNvGrpSpPr/>
            <p:nvPr/>
          </p:nvGrpSpPr>
          <p:grpSpPr>
            <a:xfrm>
              <a:off x="5789893" y="3334558"/>
              <a:ext cx="646703" cy="769239"/>
              <a:chOff x="5208041" y="2294706"/>
              <a:chExt cx="2401806" cy="2967616"/>
            </a:xfrm>
            <a:solidFill>
              <a:schemeClr val="accent3">
                <a:lumMod val="75000"/>
              </a:schemeClr>
            </a:solidFill>
          </p:grpSpPr>
          <p:sp>
            <p:nvSpPr>
              <p:cNvPr id="325" name="Rectángulo redondeado 67"/>
              <p:cNvSpPr/>
              <p:nvPr/>
            </p:nvSpPr>
            <p:spPr>
              <a:xfrm>
                <a:off x="6008643" y="3354569"/>
                <a:ext cx="914400" cy="914401"/>
              </a:xfrm>
              <a:prstGeom prst="roundRect">
                <a:avLst>
                  <a:gd name="adj" fmla="val 39584"/>
                </a:avLst>
              </a:prstGeom>
              <a:solidFill>
                <a:srgbClr val="0879A2"/>
              </a:solidFill>
              <a:ln>
                <a:solidFill>
                  <a:srgbClr val="38506B"/>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26" name="Grupo 75"/>
              <p:cNvGrpSpPr/>
              <p:nvPr/>
            </p:nvGrpSpPr>
            <p:grpSpPr>
              <a:xfrm>
                <a:off x="6823810" y="2311036"/>
                <a:ext cx="786037" cy="1348297"/>
                <a:chOff x="6823810" y="2311036"/>
                <a:chExt cx="786037" cy="1348297"/>
              </a:xfrm>
              <a:grpFill/>
            </p:grpSpPr>
            <p:sp>
              <p:nvSpPr>
                <p:cNvPr id="342" name="Trapecio 70"/>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3" name="Elipse 72"/>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4" name="Elipse 73"/>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5" name="Elipse 74"/>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7" name="Grupo 81"/>
              <p:cNvGrpSpPr/>
              <p:nvPr/>
            </p:nvGrpSpPr>
            <p:grpSpPr>
              <a:xfrm flipV="1">
                <a:off x="6812785" y="3914025"/>
                <a:ext cx="786037" cy="1348297"/>
                <a:chOff x="6823810" y="2311036"/>
                <a:chExt cx="786037" cy="1348297"/>
              </a:xfrm>
              <a:grpFill/>
            </p:grpSpPr>
            <p:sp>
              <p:nvSpPr>
                <p:cNvPr id="338" name="Trapecio 82"/>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9" name="Elipse 83"/>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0" name="Elipse 84"/>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1" name="Elipse 85"/>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8" name="Grupo 87"/>
              <p:cNvGrpSpPr/>
              <p:nvPr/>
            </p:nvGrpSpPr>
            <p:grpSpPr>
              <a:xfrm flipH="1">
                <a:off x="5219066" y="2294706"/>
                <a:ext cx="786037" cy="1348297"/>
                <a:chOff x="6823810" y="2311036"/>
                <a:chExt cx="786037" cy="1348297"/>
              </a:xfrm>
              <a:grpFill/>
            </p:grpSpPr>
            <p:sp>
              <p:nvSpPr>
                <p:cNvPr id="334" name="Trapecio 88"/>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5" name="Elipse 89"/>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6" name="Elipse 90"/>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7" name="Elipse 91"/>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329" name="Grupo 92"/>
              <p:cNvGrpSpPr/>
              <p:nvPr/>
            </p:nvGrpSpPr>
            <p:grpSpPr>
              <a:xfrm flipH="1" flipV="1">
                <a:off x="5208041" y="3897695"/>
                <a:ext cx="786037" cy="1348297"/>
                <a:chOff x="6823810" y="2311036"/>
                <a:chExt cx="786037" cy="1348297"/>
              </a:xfrm>
              <a:grpFill/>
            </p:grpSpPr>
            <p:sp>
              <p:nvSpPr>
                <p:cNvPr id="330" name="Trapecio 93"/>
                <p:cNvSpPr/>
                <p:nvPr/>
              </p:nvSpPr>
              <p:spPr>
                <a:xfrm rot="2585464">
                  <a:off x="6823810" y="2701673"/>
                  <a:ext cx="330303" cy="957660"/>
                </a:xfrm>
                <a:prstGeom prst="trapezoid">
                  <a:avLst>
                    <a:gd name="adj" fmla="val 36458"/>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1" name="Elipse 94"/>
                <p:cNvSpPr/>
                <p:nvPr/>
              </p:nvSpPr>
              <p:spPr>
                <a:xfrm rot="2908878" flipV="1">
                  <a:off x="6886205" y="2491687"/>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2" name="Elipse 95"/>
                <p:cNvSpPr/>
                <p:nvPr/>
              </p:nvSpPr>
              <p:spPr>
                <a:xfrm rot="2908878" flipV="1">
                  <a:off x="7315031" y="2993830"/>
                  <a:ext cx="475467" cy="114165"/>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33" name="Elipse 96"/>
                <p:cNvSpPr/>
                <p:nvPr/>
              </p:nvSpPr>
              <p:spPr>
                <a:xfrm>
                  <a:off x="7205804" y="2684364"/>
                  <a:ext cx="230880" cy="244143"/>
                </a:xfrm>
                <a:prstGeom prst="ellipse">
                  <a:avLst/>
                </a:prstGeom>
                <a:grp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321" name="Group 320"/>
            <p:cNvGrpSpPr/>
            <p:nvPr/>
          </p:nvGrpSpPr>
          <p:grpSpPr>
            <a:xfrm>
              <a:off x="5949863" y="3550434"/>
              <a:ext cx="317934" cy="51747"/>
              <a:chOff x="4726983" y="3471620"/>
              <a:chExt cx="1005840" cy="182880"/>
            </a:xfrm>
          </p:grpSpPr>
          <p:sp>
            <p:nvSpPr>
              <p:cNvPr id="322" name="Rectangle 321"/>
              <p:cNvSpPr/>
              <p:nvPr/>
            </p:nvSpPr>
            <p:spPr>
              <a:xfrm>
                <a:off x="4726983" y="3471620"/>
                <a:ext cx="1005840" cy="18288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3" name="Rectangle 322"/>
              <p:cNvSpPr/>
              <p:nvPr/>
            </p:nvSpPr>
            <p:spPr>
              <a:xfrm>
                <a:off x="5320440" y="3521506"/>
                <a:ext cx="356461" cy="7749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4" name="Rectangle 323"/>
              <p:cNvSpPr/>
              <p:nvPr/>
            </p:nvSpPr>
            <p:spPr>
              <a:xfrm>
                <a:off x="4780259" y="3525273"/>
                <a:ext cx="356461" cy="7749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347" name="Elipse 128"/>
          <p:cNvSpPr/>
          <p:nvPr/>
        </p:nvSpPr>
        <p:spPr>
          <a:xfrm rot="13473153" flipV="1">
            <a:off x="6514717" y="2865682"/>
            <a:ext cx="1397095" cy="362762"/>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alpha val="14000"/>
                </a:schemeClr>
              </a:gs>
              <a:gs pos="67000">
                <a:schemeClr val="accent4">
                  <a:lumMod val="60000"/>
                  <a:lumOff val="4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51" name="Elipse 128"/>
          <p:cNvSpPr/>
          <p:nvPr/>
        </p:nvSpPr>
        <p:spPr>
          <a:xfrm rot="2530723" flipV="1">
            <a:off x="7133764" y="3383656"/>
            <a:ext cx="1287960" cy="40578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4">
                  <a:lumMod val="50000"/>
                  <a:alpha val="16000"/>
                </a:schemeClr>
              </a:gs>
              <a:gs pos="67000">
                <a:schemeClr val="accent4">
                  <a:lumMod val="60000"/>
                  <a:lumOff val="40000"/>
                </a:schemeClr>
              </a:gs>
              <a:gs pos="100000">
                <a:schemeClr val="accent1">
                  <a:lumMod val="45000"/>
                  <a:lumOff val="55000"/>
                </a:schemeClr>
              </a:gs>
              <a:gs pos="100000">
                <a:schemeClr val="accent4">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 name="Group 1"/>
          <p:cNvGrpSpPr/>
          <p:nvPr/>
        </p:nvGrpSpPr>
        <p:grpSpPr>
          <a:xfrm>
            <a:off x="8100392" y="3939902"/>
            <a:ext cx="507640" cy="522730"/>
            <a:chOff x="4942714" y="3795888"/>
            <a:chExt cx="507640" cy="522730"/>
          </a:xfrm>
        </p:grpSpPr>
        <p:grpSp>
          <p:nvGrpSpPr>
            <p:cNvPr id="221" name="Grupo 39"/>
            <p:cNvGrpSpPr/>
            <p:nvPr/>
          </p:nvGrpSpPr>
          <p:grpSpPr>
            <a:xfrm rot="4822443">
              <a:off x="4990947" y="3859211"/>
              <a:ext cx="411174" cy="507640"/>
              <a:chOff x="2182681" y="2005032"/>
              <a:chExt cx="2055871" cy="2538202"/>
            </a:xfrm>
            <a:solidFill>
              <a:srgbClr val="FF0000"/>
            </a:solidFill>
          </p:grpSpPr>
          <p:grpSp>
            <p:nvGrpSpPr>
              <p:cNvPr id="222" name="Grupo 40"/>
              <p:cNvGrpSpPr/>
              <p:nvPr/>
            </p:nvGrpSpPr>
            <p:grpSpPr>
              <a:xfrm>
                <a:off x="2937392" y="2324100"/>
                <a:ext cx="1301160" cy="910092"/>
                <a:chOff x="2919901" y="2286000"/>
                <a:chExt cx="1301160" cy="910092"/>
              </a:xfrm>
              <a:grpFill/>
            </p:grpSpPr>
            <p:sp>
              <p:nvSpPr>
                <p:cNvPr id="231" name="Rectángulo redondeado 100"/>
                <p:cNvSpPr/>
                <p:nvPr/>
              </p:nvSpPr>
              <p:spPr>
                <a:xfrm rot="1420304">
                  <a:off x="2919901" y="2286000"/>
                  <a:ext cx="883584" cy="685800"/>
                </a:xfrm>
                <a:prstGeom prst="roundRect">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2" name="Retraso 62"/>
                <p:cNvSpPr/>
                <p:nvPr/>
              </p:nvSpPr>
              <p:spPr>
                <a:xfrm rot="1406912">
                  <a:off x="3537719" y="2507842"/>
                  <a:ext cx="683342" cy="688250"/>
                </a:xfrm>
                <a:prstGeom prst="flowChartDelay">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23" name="Rectángulo 92"/>
              <p:cNvSpPr/>
              <p:nvPr/>
            </p:nvSpPr>
            <p:spPr>
              <a:xfrm rot="1427141">
                <a:off x="2770632" y="2619278"/>
                <a:ext cx="269193" cy="730086"/>
              </a:xfrm>
              <a:prstGeom prst="rect">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4" name="Retraso 42"/>
              <p:cNvSpPr/>
              <p:nvPr/>
            </p:nvSpPr>
            <p:spPr>
              <a:xfrm rot="9757037">
                <a:off x="2182681" y="3346752"/>
                <a:ext cx="333640" cy="265176"/>
              </a:xfrm>
              <a:prstGeom prst="flowChartDelay">
                <a:avLst/>
              </a:prstGeom>
              <a:grpFill/>
              <a:ln>
                <a:solidFill>
                  <a:srgbClr val="FF0000"/>
                </a:solidFill>
              </a:ln>
              <a:scene3d>
                <a:camera prst="orthographicFront">
                  <a:rot lat="0" lon="0" rev="540000"/>
                </a:camera>
                <a:lightRig rig="threePt" dir="t"/>
              </a:scene3d>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5" name="Rectángulo 94"/>
              <p:cNvSpPr/>
              <p:nvPr/>
            </p:nvSpPr>
            <p:spPr>
              <a:xfrm rot="1427141">
                <a:off x="2431426" y="3102125"/>
                <a:ext cx="269193" cy="548640"/>
              </a:xfrm>
              <a:prstGeom prst="rect">
                <a:avLst/>
              </a:prstGeom>
              <a:grpFill/>
              <a:ln>
                <a:solidFill>
                  <a:srgbClr val="FF0000"/>
                </a:solidFill>
              </a:ln>
              <a:scene3d>
                <a:camera prst="orthographicFront">
                  <a:rot lat="0" lon="0" rev="8400000"/>
                </a:camera>
                <a:lightRig rig="threePt" dir="t"/>
              </a:scene3d>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26" name="Rectángulo redondeado 95"/>
              <p:cNvSpPr/>
              <p:nvPr/>
            </p:nvSpPr>
            <p:spPr>
              <a:xfrm rot="20078862">
                <a:off x="2906509" y="3006908"/>
                <a:ext cx="1295400" cy="297348"/>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7" name="Rectángulo redondeado 96"/>
              <p:cNvSpPr/>
              <p:nvPr/>
            </p:nvSpPr>
            <p:spPr>
              <a:xfrm rot="13777678">
                <a:off x="2851972" y="3480090"/>
                <a:ext cx="834269" cy="245930"/>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8" name="Rectángulo redondeado 97"/>
              <p:cNvSpPr/>
              <p:nvPr/>
            </p:nvSpPr>
            <p:spPr>
              <a:xfrm rot="17734210">
                <a:off x="3207608" y="3195055"/>
                <a:ext cx="1275402" cy="355176"/>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sp>
            <p:nvSpPr>
              <p:cNvPr id="229" name="Elipse 98"/>
              <p:cNvSpPr/>
              <p:nvPr/>
            </p:nvSpPr>
            <p:spPr>
              <a:xfrm>
                <a:off x="2352359" y="2005032"/>
                <a:ext cx="609600" cy="578980"/>
              </a:xfrm>
              <a:prstGeom prst="ellipse">
                <a:avLst/>
              </a:prstGeom>
              <a:grpFill/>
              <a:ln>
                <a:solidFill>
                  <a:srgbClr val="FF0000"/>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0" name="Rectángulo redondeado 99"/>
              <p:cNvSpPr/>
              <p:nvPr/>
            </p:nvSpPr>
            <p:spPr>
              <a:xfrm rot="6049087">
                <a:off x="3139909" y="3908446"/>
                <a:ext cx="914400" cy="355176"/>
              </a:xfrm>
              <a:prstGeom prst="roundRect">
                <a:avLst>
                  <a:gd name="adj" fmla="val 44528"/>
                </a:avLst>
              </a:prstGeom>
              <a:grpFill/>
              <a:ln>
                <a:solidFill>
                  <a:srgbClr val="FF0000"/>
                </a:solidFill>
              </a:ln>
            </p:spPr>
            <p:txBody>
              <a:bodyPr wrap="square" rtlCol="0" anchor="ctr">
                <a:spAutoFit/>
              </a:bodyPr>
              <a:lstStyle/>
              <a:p>
                <a:pPr algn="ctr"/>
                <a:endParaRPr lang="en-US" dirty="0">
                  <a:solidFill>
                    <a:schemeClr val="accent3">
                      <a:lumMod val="50000"/>
                    </a:schemeClr>
                  </a:solidFill>
                  <a:latin typeface="Gill Sans MT"/>
                  <a:cs typeface="Gill Sans MT"/>
                </a:endParaRPr>
              </a:p>
            </p:txBody>
          </p:sp>
        </p:grpSp>
        <p:grpSp>
          <p:nvGrpSpPr>
            <p:cNvPr id="234" name="Group 1"/>
            <p:cNvGrpSpPr/>
            <p:nvPr/>
          </p:nvGrpSpPr>
          <p:grpSpPr>
            <a:xfrm>
              <a:off x="5055926" y="3795888"/>
              <a:ext cx="72008" cy="144017"/>
              <a:chOff x="5304941" y="1863636"/>
              <a:chExt cx="338983" cy="602865"/>
            </a:xfrm>
          </p:grpSpPr>
          <p:pic>
            <p:nvPicPr>
              <p:cNvPr id="235" name="phone_with_UPA.png"/>
              <p:cNvPicPr/>
              <p:nvPr/>
            </p:nvPicPr>
            <p:blipFill>
              <a:blip r:embed="rId3">
                <a:extLst/>
              </a:blip>
              <a:stretch>
                <a:fillRect/>
              </a:stretch>
            </p:blipFill>
            <p:spPr>
              <a:xfrm>
                <a:off x="5304941" y="1863636"/>
                <a:ext cx="338983" cy="602865"/>
              </a:xfrm>
              <a:prstGeom prst="rect">
                <a:avLst/>
              </a:prstGeom>
              <a:ln w="3175">
                <a:miter lim="400000"/>
              </a:ln>
            </p:spPr>
          </p:pic>
          <p:pic>
            <p:nvPicPr>
              <p:cNvPr id="236" name="image32.png"/>
              <p:cNvPicPr/>
              <p:nvPr/>
            </p:nvPicPr>
            <p:blipFill>
              <a:blip r:embed="rId4">
                <a:extLst/>
              </a:blip>
              <a:srcRect l="36358" t="15288" r="36356" b="15287"/>
              <a:stretch>
                <a:fillRect/>
              </a:stretch>
            </p:blipFill>
            <p:spPr>
              <a:xfrm>
                <a:off x="5326404" y="1957794"/>
                <a:ext cx="296055" cy="427427"/>
              </a:xfrm>
              <a:prstGeom prst="rect">
                <a:avLst/>
              </a:prstGeom>
              <a:ln w="3175" cap="flat">
                <a:noFill/>
                <a:miter lim="400000"/>
              </a:ln>
              <a:effectLst/>
            </p:spPr>
          </p:pic>
        </p:grpSp>
      </p:grpSp>
      <p:sp>
        <p:nvSpPr>
          <p:cNvPr id="213" name="Rounded Rectangle 28"/>
          <p:cNvSpPr/>
          <p:nvPr/>
        </p:nvSpPr>
        <p:spPr>
          <a:xfrm>
            <a:off x="6228184" y="699542"/>
            <a:ext cx="2232248" cy="578882"/>
          </a:xfrm>
          <a:prstGeom prst="roundRect">
            <a:avLst/>
          </a:prstGeom>
          <a:solidFill>
            <a:schemeClr val="accent6">
              <a:lumMod val="75000"/>
            </a:schemeClr>
          </a:solidFill>
        </p:spPr>
        <p:txBody>
          <a:bodyPr wrap="square" rtlCol="0" anchor="ctr">
            <a:spAutoFit/>
          </a:bodyPr>
          <a:lstStyle/>
          <a:p>
            <a:pPr algn="ctr">
              <a:defRPr sz="1800">
                <a:solidFill>
                  <a:srgbClr val="000000"/>
                </a:solidFill>
              </a:defRPr>
            </a:pPr>
            <a:r>
              <a:rPr lang="en-US" sz="1400" dirty="0" smtClean="0">
                <a:solidFill>
                  <a:schemeClr val="bg1"/>
                </a:solidFill>
                <a:latin typeface="Gill Sans MT" panose="020B0502020104020203" pitchFamily="34" charset="0"/>
              </a:rPr>
              <a:t>Mobile cellular infrastructure</a:t>
            </a:r>
            <a:endParaRPr lang="en-US" sz="1400" dirty="0">
              <a:solidFill>
                <a:schemeClr val="bg1"/>
              </a:solidFill>
              <a:latin typeface="Gill Sans MT" panose="020B0502020104020203" pitchFamily="34" charset="0"/>
            </a:endParaRPr>
          </a:p>
        </p:txBody>
      </p:sp>
      <p:grpSp>
        <p:nvGrpSpPr>
          <p:cNvPr id="237" name="Group 236"/>
          <p:cNvGrpSpPr/>
          <p:nvPr/>
        </p:nvGrpSpPr>
        <p:grpSpPr>
          <a:xfrm rot="20629954">
            <a:off x="5809075" y="1784100"/>
            <a:ext cx="1704570" cy="852261"/>
            <a:chOff x="418337" y="3566916"/>
            <a:chExt cx="1659845" cy="793488"/>
          </a:xfrm>
        </p:grpSpPr>
        <p:grpSp>
          <p:nvGrpSpPr>
            <p:cNvPr id="238" name="Group 237"/>
            <p:cNvGrpSpPr/>
            <p:nvPr/>
          </p:nvGrpSpPr>
          <p:grpSpPr>
            <a:xfrm>
              <a:off x="418337" y="3566916"/>
              <a:ext cx="1659845" cy="793488"/>
              <a:chOff x="3624020" y="2159429"/>
              <a:chExt cx="2216259" cy="789162"/>
            </a:xfrm>
          </p:grpSpPr>
          <p:sp>
            <p:nvSpPr>
              <p:cNvPr id="243" name="Rounded Rectangle 24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4" name="Rounded Rectangle 24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5" name="Rounded Rectangle 24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6" name="Rectangle 24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7" name="Triangle 24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48" name="Group 247"/>
              <p:cNvGrpSpPr/>
              <p:nvPr/>
            </p:nvGrpSpPr>
            <p:grpSpPr>
              <a:xfrm>
                <a:off x="3624020" y="2177511"/>
                <a:ext cx="645764" cy="100739"/>
                <a:chOff x="2508142" y="3448373"/>
                <a:chExt cx="1048719" cy="100739"/>
              </a:xfrm>
            </p:grpSpPr>
            <p:sp>
              <p:nvSpPr>
                <p:cNvPr id="261" name="Oval 26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Oval 26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3" name="Oval 26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49" name="Triangle 24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50" name="Group 249"/>
              <p:cNvGrpSpPr/>
              <p:nvPr/>
            </p:nvGrpSpPr>
            <p:grpSpPr>
              <a:xfrm>
                <a:off x="5194515" y="2159429"/>
                <a:ext cx="645764" cy="100739"/>
                <a:chOff x="2508142" y="3448373"/>
                <a:chExt cx="1048719" cy="100739"/>
              </a:xfrm>
            </p:grpSpPr>
            <p:sp>
              <p:nvSpPr>
                <p:cNvPr id="258" name="Oval 25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9" name="Oval 25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0" name="Oval 25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51" name="Rounded Rectangle 25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2" name="Rounded Rectangle 25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3" name="Rounded Rectangle 25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4" name="Left Bracket 25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Rounded Rectangle 254"/>
              <p:cNvSpPr/>
              <p:nvPr/>
            </p:nvSpPr>
            <p:spPr>
              <a:xfrm flipV="1">
                <a:off x="4618497" y="2704453"/>
                <a:ext cx="216974" cy="185980"/>
              </a:xfrm>
              <a:prstGeom prst="roundRect">
                <a:avLst/>
              </a:prstGeom>
              <a:solidFill>
                <a:srgbClr val="BFBFBF"/>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6" name="Oval 25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7" name="Rounded Rectangle 25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9" name="Group 238"/>
            <p:cNvGrpSpPr/>
            <p:nvPr/>
          </p:nvGrpSpPr>
          <p:grpSpPr>
            <a:xfrm>
              <a:off x="1016350" y="3770954"/>
              <a:ext cx="457270" cy="60456"/>
              <a:chOff x="4726983" y="3471623"/>
              <a:chExt cx="1005840" cy="182879"/>
            </a:xfrm>
          </p:grpSpPr>
          <p:sp>
            <p:nvSpPr>
              <p:cNvPr id="240" name="Rectangle 23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1" name="Rectangle 24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2" name="Rectangle 24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3" name="Rounded Rectangle 2"/>
          <p:cNvSpPr/>
          <p:nvPr/>
        </p:nvSpPr>
        <p:spPr>
          <a:xfrm>
            <a:off x="7884368" y="2571750"/>
            <a:ext cx="914400" cy="914400"/>
          </a:xfrm>
          <a:prstGeom prst="roundRect">
            <a:avLst/>
          </a:prstGeom>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3970130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0"/>
          <p:cNvGrpSpPr/>
          <p:nvPr/>
        </p:nvGrpSpPr>
        <p:grpSpPr>
          <a:xfrm>
            <a:off x="15445" y="2095420"/>
            <a:ext cx="3854944" cy="1340426"/>
            <a:chOff x="15445" y="2095420"/>
            <a:chExt cx="3854944" cy="1340426"/>
          </a:xfrm>
        </p:grpSpPr>
        <p:sp>
          <p:nvSpPr>
            <p:cNvPr id="207" name="Shape 311"/>
            <p:cNvSpPr/>
            <p:nvPr/>
          </p:nvSpPr>
          <p:spPr>
            <a:xfrm>
              <a:off x="2267744" y="2211710"/>
              <a:ext cx="536885" cy="843814"/>
            </a:xfrm>
            <a:prstGeom prst="roundRect">
              <a:avLst>
                <a:gd name="adj" fmla="val 28822"/>
              </a:avLst>
            </a:prstGeom>
            <a:solidFill>
              <a:srgbClr val="D3E2BB">
                <a:alpha val="74902"/>
              </a:srgb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pic>
          <p:nvPicPr>
            <p:cNvPr id="204" name="Picture 203"/>
            <p:cNvPicPr>
              <a:picLocks noChangeAspect="1"/>
            </p:cNvPicPr>
            <p:nvPr/>
          </p:nvPicPr>
          <p:blipFill>
            <a:blip r:embed="rId3"/>
            <a:stretch>
              <a:fillRect/>
            </a:stretch>
          </p:blipFill>
          <p:spPr>
            <a:xfrm rot="16200000" flipH="1" flipV="1">
              <a:off x="2111798" y="2367656"/>
              <a:ext cx="613916" cy="590057"/>
            </a:xfrm>
            <a:prstGeom prst="rect">
              <a:avLst/>
            </a:prstGeom>
          </p:spPr>
        </p:pic>
        <p:sp>
          <p:nvSpPr>
            <p:cNvPr id="6" name="Shape 291"/>
            <p:cNvSpPr/>
            <p:nvPr/>
          </p:nvSpPr>
          <p:spPr>
            <a:xfrm flipV="1">
              <a:off x="2771800" y="2643758"/>
              <a:ext cx="161851" cy="48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7" name="Group 313"/>
            <p:cNvGrpSpPr/>
            <p:nvPr/>
          </p:nvGrpSpPr>
          <p:grpSpPr>
            <a:xfrm>
              <a:off x="1658852" y="2211710"/>
              <a:ext cx="536884" cy="843814"/>
              <a:chOff x="0" y="0"/>
              <a:chExt cx="1149636" cy="1586568"/>
            </a:xfrm>
          </p:grpSpPr>
          <p:sp>
            <p:nvSpPr>
              <p:cNvPr id="196" name="Shape 311"/>
              <p:cNvSpPr/>
              <p:nvPr/>
            </p:nvSpPr>
            <p:spPr>
              <a:xfrm>
                <a:off x="0" y="0"/>
                <a:ext cx="1149637" cy="1586569"/>
              </a:xfrm>
              <a:prstGeom prst="roundRect">
                <a:avLst>
                  <a:gd name="adj" fmla="val 28822"/>
                </a:avLst>
              </a:prstGeom>
              <a:solidFill>
                <a:srgbClr val="009999"/>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sp>
            <p:nvSpPr>
              <p:cNvPr id="197" name="Shape 312"/>
              <p:cNvSpPr/>
              <p:nvPr/>
            </p:nvSpPr>
            <p:spPr>
              <a:xfrm>
                <a:off x="84916" y="155837"/>
                <a:ext cx="979804" cy="127489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r>
                  <a:rPr sz="1114" dirty="0">
                    <a:solidFill>
                      <a:schemeClr val="bg1"/>
                    </a:solidFill>
                    <a:latin typeface="Arial"/>
                    <a:ea typeface="Arial"/>
                    <a:cs typeface="Arial"/>
                    <a:sym typeface="Arial"/>
                  </a:rPr>
                  <a:t>RF</a:t>
                </a:r>
              </a:p>
              <a:p>
                <a:pPr algn="ctr" defTabSz="342923">
                  <a:tabLst>
                    <a:tab pos="435458" algn="l"/>
                  </a:tabLst>
                  <a:defRPr sz="1800"/>
                </a:pPr>
                <a:r>
                  <a:rPr sz="1114" dirty="0">
                    <a:solidFill>
                      <a:schemeClr val="bg1"/>
                    </a:solidFill>
                    <a:latin typeface="Arial"/>
                    <a:ea typeface="Arial"/>
                    <a:cs typeface="Arial"/>
                    <a:sym typeface="Arial"/>
                  </a:rPr>
                  <a:t>Chain</a:t>
                </a:r>
              </a:p>
            </p:txBody>
          </p:sp>
        </p:grpSp>
        <p:sp>
          <p:nvSpPr>
            <p:cNvPr id="8" name="Shape 315"/>
            <p:cNvSpPr/>
            <p:nvPr/>
          </p:nvSpPr>
          <p:spPr>
            <a:xfrm flipV="1">
              <a:off x="840117" y="2634209"/>
              <a:ext cx="122739" cy="112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10" name="Group 343"/>
            <p:cNvGrpSpPr/>
            <p:nvPr/>
          </p:nvGrpSpPr>
          <p:grpSpPr>
            <a:xfrm>
              <a:off x="969658" y="2190635"/>
              <a:ext cx="536884" cy="843812"/>
              <a:chOff x="0" y="0"/>
              <a:chExt cx="1149636" cy="1586568"/>
            </a:xfrm>
          </p:grpSpPr>
          <p:sp>
            <p:nvSpPr>
              <p:cNvPr id="194" name="Shape 341"/>
              <p:cNvSpPr/>
              <p:nvPr/>
            </p:nvSpPr>
            <p:spPr>
              <a:xfrm>
                <a:off x="0" y="0"/>
                <a:ext cx="1149637" cy="1586569"/>
              </a:xfrm>
              <a:prstGeom prst="roundRect">
                <a:avLst>
                  <a:gd name="adj" fmla="val 28822"/>
                </a:avLst>
              </a:prstGeom>
              <a:solidFill>
                <a:srgbClr val="FF9900"/>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95" name="Shape 342"/>
              <p:cNvSpPr/>
              <p:nvPr/>
            </p:nvSpPr>
            <p:spPr>
              <a:xfrm>
                <a:off x="84916" y="370366"/>
                <a:ext cx="979804" cy="84583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1200" b="1">
                    <a:solidFill>
                      <a:srgbClr val="39362D"/>
                    </a:solidFill>
                    <a:latin typeface="Arial"/>
                    <a:ea typeface="Arial"/>
                    <a:cs typeface="Arial"/>
                    <a:sym typeface="Arial"/>
                  </a:defRPr>
                </a:lvl1pPr>
              </a:lstStyle>
              <a:p>
                <a:pPr lvl="0">
                  <a:defRPr sz="1800" b="0">
                    <a:solidFill>
                      <a:srgbClr val="000000"/>
                    </a:solidFill>
                  </a:defRPr>
                </a:pPr>
                <a:r>
                  <a:rPr sz="514"/>
                  <a:t>RFain</a:t>
                </a:r>
              </a:p>
            </p:txBody>
          </p:sp>
        </p:grpSp>
        <p:sp>
          <p:nvSpPr>
            <p:cNvPr id="11" name="Shape 344"/>
            <p:cNvSpPr/>
            <p:nvPr/>
          </p:nvSpPr>
          <p:spPr>
            <a:xfrm flipV="1">
              <a:off x="1543096" y="2620888"/>
              <a:ext cx="122738" cy="1121"/>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12" name="Group 347"/>
            <p:cNvGrpSpPr/>
            <p:nvPr/>
          </p:nvGrpSpPr>
          <p:grpSpPr>
            <a:xfrm>
              <a:off x="1046070" y="2190635"/>
              <a:ext cx="536884" cy="843812"/>
              <a:chOff x="0" y="0"/>
              <a:chExt cx="1149636" cy="1586568"/>
            </a:xfrm>
            <a:solidFill>
              <a:srgbClr val="FFC000"/>
            </a:solidFill>
          </p:grpSpPr>
          <p:sp>
            <p:nvSpPr>
              <p:cNvPr id="192" name="Shape 345"/>
              <p:cNvSpPr/>
              <p:nvPr/>
            </p:nvSpPr>
            <p:spPr>
              <a:xfrm>
                <a:off x="0" y="0"/>
                <a:ext cx="1149637" cy="1586569"/>
              </a:xfrm>
              <a:prstGeom prst="roundRect">
                <a:avLst>
                  <a:gd name="adj" fmla="val 28822"/>
                </a:avLst>
              </a:prstGeom>
              <a:grp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93" name="Shape 346"/>
              <p:cNvSpPr/>
              <p:nvPr/>
            </p:nvSpPr>
            <p:spPr>
              <a:xfrm>
                <a:off x="84916" y="584895"/>
                <a:ext cx="979804" cy="416778"/>
              </a:xfrm>
              <a:prstGeom prst="rect">
                <a:avLst/>
              </a:prstGeom>
              <a:grp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DAC</a:t>
                </a:r>
              </a:p>
            </p:txBody>
          </p:sp>
        </p:grpSp>
        <p:grpSp>
          <p:nvGrpSpPr>
            <p:cNvPr id="16" name="Group 355"/>
            <p:cNvGrpSpPr/>
            <p:nvPr/>
          </p:nvGrpSpPr>
          <p:grpSpPr>
            <a:xfrm>
              <a:off x="15445" y="2196332"/>
              <a:ext cx="857075" cy="815803"/>
              <a:chOff x="0" y="252329"/>
              <a:chExt cx="1835264" cy="1533903"/>
            </a:xfrm>
          </p:grpSpPr>
          <p:sp>
            <p:nvSpPr>
              <p:cNvPr id="188" name="Shape 353"/>
              <p:cNvSpPr/>
              <p:nvPr/>
            </p:nvSpPr>
            <p:spPr>
              <a:xfrm>
                <a:off x="0" y="252329"/>
                <a:ext cx="1835265" cy="1533905"/>
              </a:xfrm>
              <a:prstGeom prst="roundRect">
                <a:avLst>
                  <a:gd name="adj" fmla="val 16759"/>
                </a:avLst>
              </a:prstGeom>
              <a:solidFill>
                <a:schemeClr val="accent6">
                  <a:lumMod val="75000"/>
                </a:scheme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189" name="Shape 354"/>
              <p:cNvSpPr/>
              <p:nvPr/>
            </p:nvSpPr>
            <p:spPr>
              <a:xfrm>
                <a:off x="65880" y="489726"/>
                <a:ext cx="1757612" cy="95228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Baseband</a:t>
                </a:r>
              </a:p>
            </p:txBody>
          </p:sp>
        </p:grpSp>
        <p:grpSp>
          <p:nvGrpSpPr>
            <p:cNvPr id="20" name="Group 12"/>
            <p:cNvGrpSpPr/>
            <p:nvPr/>
          </p:nvGrpSpPr>
          <p:grpSpPr>
            <a:xfrm>
              <a:off x="2866647" y="2095420"/>
              <a:ext cx="1003742" cy="1082548"/>
              <a:chOff x="4516060" y="1776195"/>
              <a:chExt cx="952400" cy="876949"/>
            </a:xfrm>
          </p:grpSpPr>
          <p:sp>
            <p:nvSpPr>
              <p:cNvPr id="108" name="Rectangle 221"/>
              <p:cNvSpPr/>
              <p:nvPr/>
            </p:nvSpPr>
            <p:spPr>
              <a:xfrm>
                <a:off x="4516060" y="1776195"/>
                <a:ext cx="952400" cy="876949"/>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09" name="Group 7"/>
              <p:cNvGrpSpPr>
                <a:grpSpLocks noChangeAspect="1"/>
              </p:cNvGrpSpPr>
              <p:nvPr/>
            </p:nvGrpSpPr>
            <p:grpSpPr>
              <a:xfrm>
                <a:off x="4561780" y="1835428"/>
                <a:ext cx="822960" cy="721032"/>
                <a:chOff x="4439861" y="1662545"/>
                <a:chExt cx="1158467" cy="1014984"/>
              </a:xfrm>
            </p:grpSpPr>
            <p:grpSp>
              <p:nvGrpSpPr>
                <p:cNvPr id="110" name="Group 6"/>
                <p:cNvGrpSpPr>
                  <a:grpSpLocks noChangeAspect="1"/>
                </p:cNvGrpSpPr>
                <p:nvPr/>
              </p:nvGrpSpPr>
              <p:grpSpPr>
                <a:xfrm>
                  <a:off x="4439861" y="1662545"/>
                  <a:ext cx="91667" cy="1014984"/>
                  <a:chOff x="4211339" y="1588640"/>
                  <a:chExt cx="91440" cy="1012473"/>
                </a:xfrm>
              </p:grpSpPr>
              <p:sp>
                <p:nvSpPr>
                  <p:cNvPr id="174" name="Rectangle 13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Rectangle 143"/>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Rectangle 144"/>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Rectangle 14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Rectangle 14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Rectangle 14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0" name="Rectangle 151"/>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1" name="Rectangle 15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1" name="Group 153"/>
                <p:cNvGrpSpPr>
                  <a:grpSpLocks noChangeAspect="1"/>
                </p:cNvGrpSpPr>
                <p:nvPr/>
              </p:nvGrpSpPr>
              <p:grpSpPr>
                <a:xfrm>
                  <a:off x="4592261" y="1662545"/>
                  <a:ext cx="91667" cy="1014984"/>
                  <a:chOff x="4211339" y="1588640"/>
                  <a:chExt cx="91440" cy="1012473"/>
                </a:xfrm>
              </p:grpSpPr>
              <p:sp>
                <p:nvSpPr>
                  <p:cNvPr id="166" name="Rectangle 15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7" name="Rectangle 15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ectangle 161"/>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Rectangle 162"/>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0" name="Rectangle 163"/>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1" name="Rectangle 164"/>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Rectangle 165"/>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Rectangle 166"/>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2" name="Group 167"/>
                <p:cNvGrpSpPr>
                  <a:grpSpLocks noChangeAspect="1"/>
                </p:cNvGrpSpPr>
                <p:nvPr/>
              </p:nvGrpSpPr>
              <p:grpSpPr>
                <a:xfrm>
                  <a:off x="4744661" y="1662545"/>
                  <a:ext cx="91667" cy="1014984"/>
                  <a:chOff x="4211339" y="1588640"/>
                  <a:chExt cx="91440" cy="1012473"/>
                </a:xfrm>
              </p:grpSpPr>
              <p:sp>
                <p:nvSpPr>
                  <p:cNvPr id="158" name="Rectangle 168"/>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ectangle 169"/>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ectangle 170"/>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ectangle 171"/>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Rectangle 172"/>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Rectangle 173"/>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4" name="Rectangle 174"/>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5" name="Rectangle 175"/>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3" name="Group 176"/>
                <p:cNvGrpSpPr>
                  <a:grpSpLocks noChangeAspect="1"/>
                </p:cNvGrpSpPr>
                <p:nvPr/>
              </p:nvGrpSpPr>
              <p:grpSpPr>
                <a:xfrm>
                  <a:off x="4897060" y="1662545"/>
                  <a:ext cx="91673" cy="1014984"/>
                  <a:chOff x="4211339" y="1588640"/>
                  <a:chExt cx="91446" cy="1012473"/>
                </a:xfrm>
              </p:grpSpPr>
              <p:sp>
                <p:nvSpPr>
                  <p:cNvPr id="150" name="Rectangle 17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Rectangle 17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Rectangle 179"/>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3" name="Rectangle 180"/>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4" name="Rectangle 181"/>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5" name="Rectangle 182"/>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6" name="Rectangle 183"/>
                  <p:cNvSpPr/>
                  <p:nvPr/>
                </p:nvSpPr>
                <p:spPr>
                  <a:xfrm>
                    <a:off x="4211345"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84"/>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4" name="Group 185"/>
                <p:cNvGrpSpPr>
                  <a:grpSpLocks noChangeAspect="1"/>
                </p:cNvGrpSpPr>
                <p:nvPr/>
              </p:nvGrpSpPr>
              <p:grpSpPr>
                <a:xfrm>
                  <a:off x="5049461" y="1662545"/>
                  <a:ext cx="91667" cy="1014984"/>
                  <a:chOff x="4211339" y="1588640"/>
                  <a:chExt cx="91440" cy="1012473"/>
                </a:xfrm>
              </p:grpSpPr>
              <p:sp>
                <p:nvSpPr>
                  <p:cNvPr id="142" name="Rectangle 186"/>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3" name="Rectangle 187"/>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4" name="Rectangle 188"/>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5" name="Rectangle 189"/>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6" name="Rectangle 190"/>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91"/>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8" name="Rectangle 192"/>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9" name="Rectangle 193"/>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5" name="Group 194"/>
                <p:cNvGrpSpPr>
                  <a:grpSpLocks noChangeAspect="1"/>
                </p:cNvGrpSpPr>
                <p:nvPr/>
              </p:nvGrpSpPr>
              <p:grpSpPr>
                <a:xfrm>
                  <a:off x="5201861" y="1662545"/>
                  <a:ext cx="91669" cy="1014984"/>
                  <a:chOff x="4211339" y="1588640"/>
                  <a:chExt cx="91442" cy="1012473"/>
                </a:xfrm>
              </p:grpSpPr>
              <p:sp>
                <p:nvSpPr>
                  <p:cNvPr id="134" name="Rectangle 195"/>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Rectangle 196"/>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6" name="Rectangle 197"/>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7" name="Rectangle 198"/>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8" name="Rectangle 199"/>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9" name="Rectangle 200"/>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0" name="Rectangle 201"/>
                  <p:cNvSpPr/>
                  <p:nvPr/>
                </p:nvSpPr>
                <p:spPr>
                  <a:xfrm>
                    <a:off x="4211342" y="2378096"/>
                    <a:ext cx="91439"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1" name="Rectangle 20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6" name="Group 203"/>
                <p:cNvGrpSpPr>
                  <a:grpSpLocks noChangeAspect="1"/>
                </p:cNvGrpSpPr>
                <p:nvPr/>
              </p:nvGrpSpPr>
              <p:grpSpPr>
                <a:xfrm>
                  <a:off x="5354261" y="1662545"/>
                  <a:ext cx="91667" cy="1014984"/>
                  <a:chOff x="4211339" y="1588640"/>
                  <a:chExt cx="91440" cy="1012473"/>
                </a:xfrm>
              </p:grpSpPr>
              <p:sp>
                <p:nvSpPr>
                  <p:cNvPr id="126" name="Rectangle 20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7" name="Rectangle 205"/>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8" name="Rectangle 206"/>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9" name="Rectangle 20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Rectangle 20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1" name="Rectangle 20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Rectangle 210"/>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3" name="Rectangle 211"/>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7" name="Group 212"/>
                <p:cNvGrpSpPr>
                  <a:grpSpLocks noChangeAspect="1"/>
                </p:cNvGrpSpPr>
                <p:nvPr/>
              </p:nvGrpSpPr>
              <p:grpSpPr>
                <a:xfrm>
                  <a:off x="5506661" y="1662545"/>
                  <a:ext cx="91667" cy="1014984"/>
                  <a:chOff x="4211339" y="1588640"/>
                  <a:chExt cx="91440" cy="1012473"/>
                </a:xfrm>
              </p:grpSpPr>
              <p:sp>
                <p:nvSpPr>
                  <p:cNvPr id="118" name="Rectangle 213"/>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9" name="Rectangle 214"/>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0" name="Rectangle 215"/>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1" name="Rectangle 216"/>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2" name="Rectangle 217"/>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3" name="Rectangle 218"/>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4" name="Rectangle 219"/>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5" name="Rectangle 220"/>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210" name="Shape 354"/>
            <p:cNvSpPr/>
            <p:nvPr/>
          </p:nvSpPr>
          <p:spPr>
            <a:xfrm>
              <a:off x="1979712" y="3075806"/>
              <a:ext cx="1036835" cy="360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tx2"/>
                  </a:solidFill>
                </a:rPr>
                <a:t>Analog</a:t>
              </a:r>
            </a:p>
            <a:p>
              <a:pPr lvl="0">
                <a:defRPr sz="1800">
                  <a:solidFill>
                    <a:srgbClr val="000000"/>
                  </a:solidFill>
                </a:defRPr>
              </a:pPr>
              <a:r>
                <a:rPr lang="en-US" sz="1114" dirty="0" smtClean="0">
                  <a:solidFill>
                    <a:schemeClr val="tx2"/>
                  </a:solidFill>
                </a:rPr>
                <a:t>beamforming</a:t>
              </a:r>
              <a:endParaRPr sz="1114" dirty="0">
                <a:solidFill>
                  <a:schemeClr val="tx2"/>
                </a:solidFill>
              </a:endParaRPr>
            </a:p>
          </p:txBody>
        </p:sp>
      </p:grpSp>
      <p:grpSp>
        <p:nvGrpSpPr>
          <p:cNvPr id="212" name="Group 211"/>
          <p:cNvGrpSpPr/>
          <p:nvPr/>
        </p:nvGrpSpPr>
        <p:grpSpPr>
          <a:xfrm flipH="1">
            <a:off x="5289056" y="2931790"/>
            <a:ext cx="3854944" cy="1368152"/>
            <a:chOff x="15445" y="2095420"/>
            <a:chExt cx="3854944" cy="1368152"/>
          </a:xfrm>
        </p:grpSpPr>
        <p:sp>
          <p:nvSpPr>
            <p:cNvPr id="213" name="Shape 311"/>
            <p:cNvSpPr/>
            <p:nvPr/>
          </p:nvSpPr>
          <p:spPr>
            <a:xfrm>
              <a:off x="2267744" y="2211710"/>
              <a:ext cx="536885" cy="843814"/>
            </a:xfrm>
            <a:prstGeom prst="roundRect">
              <a:avLst>
                <a:gd name="adj" fmla="val 28822"/>
              </a:avLst>
            </a:prstGeom>
            <a:solidFill>
              <a:srgbClr val="D3E2BB">
                <a:alpha val="74902"/>
              </a:srgb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pic>
          <p:nvPicPr>
            <p:cNvPr id="214" name="Picture 213"/>
            <p:cNvPicPr>
              <a:picLocks noChangeAspect="1"/>
            </p:cNvPicPr>
            <p:nvPr/>
          </p:nvPicPr>
          <p:blipFill>
            <a:blip r:embed="rId3"/>
            <a:stretch>
              <a:fillRect/>
            </a:stretch>
          </p:blipFill>
          <p:spPr>
            <a:xfrm rot="16200000" flipH="1" flipV="1">
              <a:off x="2111798" y="2367656"/>
              <a:ext cx="613916" cy="590057"/>
            </a:xfrm>
            <a:prstGeom prst="rect">
              <a:avLst/>
            </a:prstGeom>
          </p:spPr>
        </p:pic>
        <p:sp>
          <p:nvSpPr>
            <p:cNvPr id="215" name="Shape 291"/>
            <p:cNvSpPr/>
            <p:nvPr/>
          </p:nvSpPr>
          <p:spPr>
            <a:xfrm flipV="1">
              <a:off x="2771800" y="2643758"/>
              <a:ext cx="161851" cy="48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16" name="Group 313"/>
            <p:cNvGrpSpPr/>
            <p:nvPr/>
          </p:nvGrpSpPr>
          <p:grpSpPr>
            <a:xfrm>
              <a:off x="1658852" y="2211710"/>
              <a:ext cx="536884" cy="843814"/>
              <a:chOff x="0" y="0"/>
              <a:chExt cx="1149636" cy="1586568"/>
            </a:xfrm>
          </p:grpSpPr>
          <p:sp>
            <p:nvSpPr>
              <p:cNvPr id="304" name="Shape 311"/>
              <p:cNvSpPr/>
              <p:nvPr/>
            </p:nvSpPr>
            <p:spPr>
              <a:xfrm>
                <a:off x="0" y="0"/>
                <a:ext cx="1149637" cy="1586569"/>
              </a:xfrm>
              <a:prstGeom prst="roundRect">
                <a:avLst>
                  <a:gd name="adj" fmla="val 28822"/>
                </a:avLst>
              </a:prstGeom>
              <a:solidFill>
                <a:srgbClr val="009999"/>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400">
                    <a:latin typeface="Arial"/>
                    <a:ea typeface="Arial"/>
                    <a:cs typeface="Arial"/>
                    <a:sym typeface="Arial"/>
                  </a:defRPr>
                </a:pPr>
                <a:endParaRPr sz="600"/>
              </a:p>
            </p:txBody>
          </p:sp>
          <p:sp>
            <p:nvSpPr>
              <p:cNvPr id="305" name="Shape 312"/>
              <p:cNvSpPr/>
              <p:nvPr/>
            </p:nvSpPr>
            <p:spPr>
              <a:xfrm>
                <a:off x="84916" y="155837"/>
                <a:ext cx="979804" cy="127489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r>
                  <a:rPr sz="1114" dirty="0">
                    <a:solidFill>
                      <a:schemeClr val="bg1"/>
                    </a:solidFill>
                    <a:latin typeface="Arial"/>
                    <a:ea typeface="Arial"/>
                    <a:cs typeface="Arial"/>
                    <a:sym typeface="Arial"/>
                  </a:rPr>
                  <a:t>RF</a:t>
                </a:r>
              </a:p>
              <a:p>
                <a:pPr algn="ctr" defTabSz="342923">
                  <a:tabLst>
                    <a:tab pos="435458" algn="l"/>
                  </a:tabLst>
                  <a:defRPr sz="1800"/>
                </a:pPr>
                <a:r>
                  <a:rPr sz="1114" dirty="0">
                    <a:solidFill>
                      <a:schemeClr val="bg1"/>
                    </a:solidFill>
                    <a:latin typeface="Arial"/>
                    <a:ea typeface="Arial"/>
                    <a:cs typeface="Arial"/>
                    <a:sym typeface="Arial"/>
                  </a:rPr>
                  <a:t>Chain</a:t>
                </a:r>
              </a:p>
            </p:txBody>
          </p:sp>
        </p:grpSp>
        <p:sp>
          <p:nvSpPr>
            <p:cNvPr id="217" name="Shape 315"/>
            <p:cNvSpPr/>
            <p:nvPr/>
          </p:nvSpPr>
          <p:spPr>
            <a:xfrm flipV="1">
              <a:off x="840117" y="2634209"/>
              <a:ext cx="122739" cy="1122"/>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18" name="Group 343"/>
            <p:cNvGrpSpPr/>
            <p:nvPr/>
          </p:nvGrpSpPr>
          <p:grpSpPr>
            <a:xfrm>
              <a:off x="969658" y="2190635"/>
              <a:ext cx="536884" cy="843812"/>
              <a:chOff x="0" y="0"/>
              <a:chExt cx="1149636" cy="1586568"/>
            </a:xfrm>
          </p:grpSpPr>
          <p:sp>
            <p:nvSpPr>
              <p:cNvPr id="302" name="Shape 341"/>
              <p:cNvSpPr/>
              <p:nvPr/>
            </p:nvSpPr>
            <p:spPr>
              <a:xfrm>
                <a:off x="0" y="0"/>
                <a:ext cx="1149637" cy="1586569"/>
              </a:xfrm>
              <a:prstGeom prst="roundRect">
                <a:avLst>
                  <a:gd name="adj" fmla="val 28822"/>
                </a:avLst>
              </a:prstGeom>
              <a:solidFill>
                <a:srgbClr val="FF9900"/>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303" name="Shape 342"/>
              <p:cNvSpPr/>
              <p:nvPr/>
            </p:nvSpPr>
            <p:spPr>
              <a:xfrm>
                <a:off x="84916" y="370366"/>
                <a:ext cx="979804" cy="84583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1200" b="1">
                    <a:solidFill>
                      <a:srgbClr val="39362D"/>
                    </a:solidFill>
                    <a:latin typeface="Arial"/>
                    <a:ea typeface="Arial"/>
                    <a:cs typeface="Arial"/>
                    <a:sym typeface="Arial"/>
                  </a:defRPr>
                </a:lvl1pPr>
              </a:lstStyle>
              <a:p>
                <a:pPr lvl="0">
                  <a:defRPr sz="1800" b="0">
                    <a:solidFill>
                      <a:srgbClr val="000000"/>
                    </a:solidFill>
                  </a:defRPr>
                </a:pPr>
                <a:r>
                  <a:rPr sz="514"/>
                  <a:t>RFain</a:t>
                </a:r>
              </a:p>
            </p:txBody>
          </p:sp>
        </p:grpSp>
        <p:sp>
          <p:nvSpPr>
            <p:cNvPr id="219" name="Shape 344"/>
            <p:cNvSpPr/>
            <p:nvPr/>
          </p:nvSpPr>
          <p:spPr>
            <a:xfrm flipV="1">
              <a:off x="1543096" y="2620888"/>
              <a:ext cx="122738" cy="1121"/>
            </a:xfrm>
            <a:prstGeom prst="line">
              <a:avLst/>
            </a:prstGeom>
            <a:ln w="12700">
              <a:solidFill>
                <a:srgbClr val="39362D"/>
              </a:solidFill>
              <a:miter lim="400000"/>
            </a:ln>
          </p:spPr>
          <p:txBody>
            <a:bodyPr lIns="17145" tIns="17145" rIns="17145" bIns="17145"/>
            <a:lstStyle/>
            <a:p>
              <a:pPr defTabSz="195956">
                <a:defRPr sz="1100">
                  <a:latin typeface="+mj-lt"/>
                  <a:ea typeface="+mj-ea"/>
                  <a:cs typeface="+mj-cs"/>
                  <a:sym typeface="Helvetica"/>
                </a:defRPr>
              </a:pPr>
              <a:endParaRPr sz="471"/>
            </a:p>
          </p:txBody>
        </p:sp>
        <p:grpSp>
          <p:nvGrpSpPr>
            <p:cNvPr id="220" name="Group 347"/>
            <p:cNvGrpSpPr/>
            <p:nvPr/>
          </p:nvGrpSpPr>
          <p:grpSpPr>
            <a:xfrm>
              <a:off x="1046070" y="2190635"/>
              <a:ext cx="536884" cy="843813"/>
              <a:chOff x="0" y="0"/>
              <a:chExt cx="1149637" cy="1586569"/>
            </a:xfrm>
            <a:solidFill>
              <a:srgbClr val="FFC000"/>
            </a:solidFill>
          </p:grpSpPr>
          <p:sp>
            <p:nvSpPr>
              <p:cNvPr id="300" name="Shape 345"/>
              <p:cNvSpPr/>
              <p:nvPr/>
            </p:nvSpPr>
            <p:spPr>
              <a:xfrm>
                <a:off x="0" y="0"/>
                <a:ext cx="1149637" cy="1586569"/>
              </a:xfrm>
              <a:prstGeom prst="roundRect">
                <a:avLst>
                  <a:gd name="adj" fmla="val 28822"/>
                </a:avLst>
              </a:prstGeom>
              <a:grp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301" name="Shape 346"/>
              <p:cNvSpPr/>
              <p:nvPr/>
            </p:nvSpPr>
            <p:spPr>
              <a:xfrm>
                <a:off x="133813" y="584895"/>
                <a:ext cx="979805" cy="416777"/>
              </a:xfrm>
              <a:prstGeom prst="rect">
                <a:avLst/>
              </a:prstGeom>
              <a:grp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bg1"/>
                    </a:solidFill>
                  </a:rPr>
                  <a:t>ADC</a:t>
                </a:r>
                <a:endParaRPr sz="1114" dirty="0">
                  <a:solidFill>
                    <a:schemeClr val="bg1"/>
                  </a:solidFill>
                </a:endParaRPr>
              </a:p>
            </p:txBody>
          </p:sp>
        </p:grpSp>
        <p:grpSp>
          <p:nvGrpSpPr>
            <p:cNvPr id="221" name="Group 355"/>
            <p:cNvGrpSpPr/>
            <p:nvPr/>
          </p:nvGrpSpPr>
          <p:grpSpPr>
            <a:xfrm>
              <a:off x="15445" y="2196332"/>
              <a:ext cx="857075" cy="815803"/>
              <a:chOff x="0" y="252329"/>
              <a:chExt cx="1835264" cy="1533903"/>
            </a:xfrm>
          </p:grpSpPr>
          <p:sp>
            <p:nvSpPr>
              <p:cNvPr id="298" name="Shape 353"/>
              <p:cNvSpPr/>
              <p:nvPr/>
            </p:nvSpPr>
            <p:spPr>
              <a:xfrm>
                <a:off x="0" y="252329"/>
                <a:ext cx="1835265" cy="1533905"/>
              </a:xfrm>
              <a:prstGeom prst="roundRect">
                <a:avLst>
                  <a:gd name="adj" fmla="val 16759"/>
                </a:avLst>
              </a:prstGeom>
              <a:solidFill>
                <a:schemeClr val="accent6">
                  <a:lumMod val="75000"/>
                </a:schemeClr>
              </a:solidFill>
              <a:ln w="12700" cap="flat">
                <a:noFill/>
                <a:prstDash val="solid"/>
                <a:miter lim="400000"/>
              </a:ln>
              <a:effectLst/>
            </p:spPr>
            <p:txBody>
              <a:bodyPr wrap="square" lIns="17145" tIns="17145" rIns="17145" bIns="17145" numCol="1" anchor="ctr">
                <a:noAutofit/>
              </a:bodyPr>
              <a:lstStyle/>
              <a:p>
                <a:pPr algn="ctr" defTabSz="342923">
                  <a:tabLst>
                    <a:tab pos="435458" algn="l"/>
                  </a:tabLst>
                  <a:defRPr sz="1200" b="1">
                    <a:solidFill>
                      <a:srgbClr val="39362D"/>
                    </a:solidFill>
                    <a:latin typeface="Arial"/>
                    <a:ea typeface="Arial"/>
                    <a:cs typeface="Arial"/>
                    <a:sym typeface="Arial"/>
                  </a:defRPr>
                </a:pPr>
                <a:endParaRPr sz="514"/>
              </a:p>
            </p:txBody>
          </p:sp>
          <p:sp>
            <p:nvSpPr>
              <p:cNvPr id="299" name="Shape 354"/>
              <p:cNvSpPr/>
              <p:nvPr/>
            </p:nvSpPr>
            <p:spPr>
              <a:xfrm>
                <a:off x="65880" y="489726"/>
                <a:ext cx="1757612" cy="95228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sz="1114" dirty="0">
                    <a:solidFill>
                      <a:schemeClr val="bg1"/>
                    </a:solidFill>
                  </a:rPr>
                  <a:t>Baseband</a:t>
                </a:r>
              </a:p>
            </p:txBody>
          </p:sp>
        </p:grpSp>
        <p:grpSp>
          <p:nvGrpSpPr>
            <p:cNvPr id="222" name="Group 12"/>
            <p:cNvGrpSpPr/>
            <p:nvPr/>
          </p:nvGrpSpPr>
          <p:grpSpPr>
            <a:xfrm>
              <a:off x="2866647" y="2095420"/>
              <a:ext cx="1003742" cy="1082548"/>
              <a:chOff x="4516060" y="1776195"/>
              <a:chExt cx="952400" cy="876949"/>
            </a:xfrm>
          </p:grpSpPr>
          <p:sp>
            <p:nvSpPr>
              <p:cNvPr id="224" name="Rectangle 221"/>
              <p:cNvSpPr/>
              <p:nvPr/>
            </p:nvSpPr>
            <p:spPr>
              <a:xfrm>
                <a:off x="4516060" y="1776195"/>
                <a:ext cx="952400" cy="876949"/>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25" name="Group 7"/>
              <p:cNvGrpSpPr>
                <a:grpSpLocks noChangeAspect="1"/>
              </p:cNvGrpSpPr>
              <p:nvPr/>
            </p:nvGrpSpPr>
            <p:grpSpPr>
              <a:xfrm>
                <a:off x="4561780" y="1835428"/>
                <a:ext cx="822960" cy="721032"/>
                <a:chOff x="4439861" y="1662545"/>
                <a:chExt cx="1158467" cy="1014984"/>
              </a:xfrm>
            </p:grpSpPr>
            <p:grpSp>
              <p:nvGrpSpPr>
                <p:cNvPr id="226" name="Group 6"/>
                <p:cNvGrpSpPr>
                  <a:grpSpLocks noChangeAspect="1"/>
                </p:cNvGrpSpPr>
                <p:nvPr/>
              </p:nvGrpSpPr>
              <p:grpSpPr>
                <a:xfrm>
                  <a:off x="4439861" y="1662545"/>
                  <a:ext cx="91667" cy="1014984"/>
                  <a:chOff x="4211339" y="1588640"/>
                  <a:chExt cx="91440" cy="1012473"/>
                </a:xfrm>
              </p:grpSpPr>
              <p:sp>
                <p:nvSpPr>
                  <p:cNvPr id="290" name="Rectangle 13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1" name="Rectangle 143"/>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2" name="Rectangle 144"/>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3" name="Rectangle 14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4" name="Rectangle 14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5" name="Rectangle 14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6" name="Rectangle 151"/>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7" name="Rectangle 15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7" name="Group 153"/>
                <p:cNvGrpSpPr>
                  <a:grpSpLocks noChangeAspect="1"/>
                </p:cNvGrpSpPr>
                <p:nvPr/>
              </p:nvGrpSpPr>
              <p:grpSpPr>
                <a:xfrm>
                  <a:off x="4592261" y="1662545"/>
                  <a:ext cx="91667" cy="1014984"/>
                  <a:chOff x="4211339" y="1588640"/>
                  <a:chExt cx="91440" cy="1012473"/>
                </a:xfrm>
              </p:grpSpPr>
              <p:sp>
                <p:nvSpPr>
                  <p:cNvPr id="282" name="Rectangle 15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3" name="Rectangle 15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4" name="Rectangle 161"/>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5" name="Rectangle 162"/>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6" name="Rectangle 163"/>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7" name="Rectangle 164"/>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8" name="Rectangle 165"/>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9" name="Rectangle 166"/>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8" name="Group 167"/>
                <p:cNvGrpSpPr>
                  <a:grpSpLocks noChangeAspect="1"/>
                </p:cNvGrpSpPr>
                <p:nvPr/>
              </p:nvGrpSpPr>
              <p:grpSpPr>
                <a:xfrm>
                  <a:off x="4744661" y="1662545"/>
                  <a:ext cx="91667" cy="1014984"/>
                  <a:chOff x="4211339" y="1588640"/>
                  <a:chExt cx="91440" cy="1012473"/>
                </a:xfrm>
              </p:grpSpPr>
              <p:sp>
                <p:nvSpPr>
                  <p:cNvPr id="274" name="Rectangle 168"/>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5" name="Rectangle 169"/>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6" name="Rectangle 170"/>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7" name="Rectangle 171"/>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8" name="Rectangle 172"/>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9" name="Rectangle 173"/>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0" name="Rectangle 174"/>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1" name="Rectangle 175"/>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29" name="Group 176"/>
                <p:cNvGrpSpPr>
                  <a:grpSpLocks noChangeAspect="1"/>
                </p:cNvGrpSpPr>
                <p:nvPr/>
              </p:nvGrpSpPr>
              <p:grpSpPr>
                <a:xfrm>
                  <a:off x="4897060" y="1662545"/>
                  <a:ext cx="91673" cy="1014984"/>
                  <a:chOff x="4211339" y="1588640"/>
                  <a:chExt cx="91446" cy="1012473"/>
                </a:xfrm>
              </p:grpSpPr>
              <p:sp>
                <p:nvSpPr>
                  <p:cNvPr id="266" name="Rectangle 177"/>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7" name="Rectangle 178"/>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8" name="Rectangle 179"/>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9" name="Rectangle 180"/>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0" name="Rectangle 181"/>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1" name="Rectangle 182"/>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2" name="Rectangle 183"/>
                  <p:cNvSpPr/>
                  <p:nvPr/>
                </p:nvSpPr>
                <p:spPr>
                  <a:xfrm>
                    <a:off x="4211345"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73" name="Rectangle 184"/>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0" name="Group 185"/>
                <p:cNvGrpSpPr>
                  <a:grpSpLocks noChangeAspect="1"/>
                </p:cNvGrpSpPr>
                <p:nvPr/>
              </p:nvGrpSpPr>
              <p:grpSpPr>
                <a:xfrm>
                  <a:off x="5049461" y="1662545"/>
                  <a:ext cx="91667" cy="1014984"/>
                  <a:chOff x="4211339" y="1588640"/>
                  <a:chExt cx="91440" cy="1012473"/>
                </a:xfrm>
              </p:grpSpPr>
              <p:sp>
                <p:nvSpPr>
                  <p:cNvPr id="258" name="Rectangle 186"/>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9" name="Rectangle 187"/>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0" name="Rectangle 188"/>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1" name="Rectangle 189"/>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Rectangle 190"/>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3" name="Rectangle 191"/>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4" name="Rectangle 192"/>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5" name="Rectangle 193"/>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1" name="Group 194"/>
                <p:cNvGrpSpPr>
                  <a:grpSpLocks noChangeAspect="1"/>
                </p:cNvGrpSpPr>
                <p:nvPr/>
              </p:nvGrpSpPr>
              <p:grpSpPr>
                <a:xfrm>
                  <a:off x="5201861" y="1662545"/>
                  <a:ext cx="91669" cy="1014984"/>
                  <a:chOff x="4211339" y="1588640"/>
                  <a:chExt cx="91442" cy="1012473"/>
                </a:xfrm>
              </p:grpSpPr>
              <p:sp>
                <p:nvSpPr>
                  <p:cNvPr id="250" name="Rectangle 195"/>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1" name="Rectangle 196"/>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2" name="Rectangle 197"/>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3" name="Rectangle 198"/>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4" name="Rectangle 199"/>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5" name="Rectangle 200"/>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6" name="Rectangle 201"/>
                  <p:cNvSpPr/>
                  <p:nvPr/>
                </p:nvSpPr>
                <p:spPr>
                  <a:xfrm>
                    <a:off x="4211342" y="2378096"/>
                    <a:ext cx="91439"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7" name="Rectangle 202"/>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2" name="Group 203"/>
                <p:cNvGrpSpPr>
                  <a:grpSpLocks noChangeAspect="1"/>
                </p:cNvGrpSpPr>
                <p:nvPr/>
              </p:nvGrpSpPr>
              <p:grpSpPr>
                <a:xfrm>
                  <a:off x="5354261" y="1662545"/>
                  <a:ext cx="91667" cy="1014984"/>
                  <a:chOff x="4211339" y="1588640"/>
                  <a:chExt cx="91440" cy="1012473"/>
                </a:xfrm>
              </p:grpSpPr>
              <p:sp>
                <p:nvSpPr>
                  <p:cNvPr id="242" name="Rectangle 204"/>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3" name="Rectangle 205"/>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4" name="Rectangle 206"/>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5" name="Rectangle 207"/>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6" name="Rectangle 208"/>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7" name="Rectangle 209"/>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8" name="Rectangle 210"/>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9" name="Rectangle 211"/>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233" name="Group 212"/>
                <p:cNvGrpSpPr>
                  <a:grpSpLocks noChangeAspect="1"/>
                </p:cNvGrpSpPr>
                <p:nvPr/>
              </p:nvGrpSpPr>
              <p:grpSpPr>
                <a:xfrm>
                  <a:off x="5506661" y="1662545"/>
                  <a:ext cx="91667" cy="1014984"/>
                  <a:chOff x="4211339" y="1588640"/>
                  <a:chExt cx="91440" cy="1012473"/>
                </a:xfrm>
              </p:grpSpPr>
              <p:sp>
                <p:nvSpPr>
                  <p:cNvPr id="234" name="Rectangle 213"/>
                  <p:cNvSpPr/>
                  <p:nvPr/>
                </p:nvSpPr>
                <p:spPr>
                  <a:xfrm>
                    <a:off x="4211339" y="158864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5" name="Rectangle 214"/>
                  <p:cNvSpPr/>
                  <p:nvPr/>
                </p:nvSpPr>
                <p:spPr>
                  <a:xfrm>
                    <a:off x="4211339" y="172021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6" name="Rectangle 215"/>
                  <p:cNvSpPr/>
                  <p:nvPr/>
                </p:nvSpPr>
                <p:spPr>
                  <a:xfrm>
                    <a:off x="4211339" y="1851792"/>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7" name="Rectangle 216"/>
                  <p:cNvSpPr/>
                  <p:nvPr/>
                </p:nvSpPr>
                <p:spPr>
                  <a:xfrm>
                    <a:off x="4211339" y="1983368"/>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8" name="Rectangle 217"/>
                  <p:cNvSpPr/>
                  <p:nvPr/>
                </p:nvSpPr>
                <p:spPr>
                  <a:xfrm>
                    <a:off x="4211339" y="2114944"/>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39" name="Rectangle 218"/>
                  <p:cNvSpPr/>
                  <p:nvPr/>
                </p:nvSpPr>
                <p:spPr>
                  <a:xfrm>
                    <a:off x="4211339" y="2246520"/>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0" name="Rectangle 219"/>
                  <p:cNvSpPr/>
                  <p:nvPr/>
                </p:nvSpPr>
                <p:spPr>
                  <a:xfrm>
                    <a:off x="4211339" y="2378096"/>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1" name="Rectangle 220"/>
                  <p:cNvSpPr/>
                  <p:nvPr/>
                </p:nvSpPr>
                <p:spPr>
                  <a:xfrm>
                    <a:off x="4211339" y="2509673"/>
                    <a:ext cx="91440" cy="9144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sp>
          <p:nvSpPr>
            <p:cNvPr id="223" name="Shape 354"/>
            <p:cNvSpPr/>
            <p:nvPr/>
          </p:nvSpPr>
          <p:spPr>
            <a:xfrm>
              <a:off x="1966434" y="3103532"/>
              <a:ext cx="1036835" cy="360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defTabSz="800100">
                <a:tabLst>
                  <a:tab pos="1016000" algn="l"/>
                </a:tabLst>
                <a:defRPr sz="2600">
                  <a:solidFill>
                    <a:srgbClr val="39362D"/>
                  </a:solidFill>
                  <a:latin typeface="Arial"/>
                  <a:ea typeface="Arial"/>
                  <a:cs typeface="Arial"/>
                  <a:sym typeface="Arial"/>
                </a:defRPr>
              </a:lvl1pPr>
            </a:lstStyle>
            <a:p>
              <a:pPr lvl="0">
                <a:defRPr sz="1800">
                  <a:solidFill>
                    <a:srgbClr val="000000"/>
                  </a:solidFill>
                </a:defRPr>
              </a:pPr>
              <a:r>
                <a:rPr lang="en-US" sz="1114" dirty="0" smtClean="0">
                  <a:solidFill>
                    <a:schemeClr val="tx2"/>
                  </a:solidFill>
                </a:rPr>
                <a:t>Analog</a:t>
              </a:r>
            </a:p>
            <a:p>
              <a:pPr lvl="0">
                <a:defRPr sz="1800">
                  <a:solidFill>
                    <a:srgbClr val="000000"/>
                  </a:solidFill>
                </a:defRPr>
              </a:pPr>
              <a:r>
                <a:rPr lang="en-US" sz="1114" dirty="0" smtClean="0">
                  <a:solidFill>
                    <a:schemeClr val="tx2"/>
                  </a:solidFill>
                </a:rPr>
                <a:t>beamforming</a:t>
              </a:r>
              <a:endParaRPr sz="1114" dirty="0">
                <a:solidFill>
                  <a:schemeClr val="tx2"/>
                </a:solidFill>
              </a:endParaRPr>
            </a:p>
          </p:txBody>
        </p:sp>
      </p:grpSp>
      <p:sp>
        <p:nvSpPr>
          <p:cNvPr id="2" name="Title 1"/>
          <p:cNvSpPr>
            <a:spLocks noGrp="1"/>
          </p:cNvSpPr>
          <p:nvPr>
            <p:ph type="title"/>
          </p:nvPr>
        </p:nvSpPr>
        <p:spPr/>
        <p:txBody>
          <a:bodyPr/>
          <a:lstStyle/>
          <a:p>
            <a:r>
              <a:rPr lang="en-US" dirty="0" smtClean="0"/>
              <a:t>Millimeter wave (</a:t>
            </a:r>
            <a:r>
              <a:rPr lang="en-US" dirty="0" err="1" smtClean="0"/>
              <a:t>mmWave</a:t>
            </a:r>
            <a:r>
              <a:rPr lang="en-US" dirty="0" smtClean="0"/>
              <a:t>) MIMO</a:t>
            </a:r>
            <a:endParaRPr lang="en-US" dirty="0"/>
          </a:p>
        </p:txBody>
      </p:sp>
      <p:sp>
        <p:nvSpPr>
          <p:cNvPr id="3" name="Slide Number Placeholder 2"/>
          <p:cNvSpPr>
            <a:spLocks noGrp="1"/>
          </p:cNvSpPr>
          <p:nvPr>
            <p:ph type="sldNum" sz="quarter" idx="11"/>
          </p:nvPr>
        </p:nvSpPr>
        <p:spPr/>
        <p:txBody>
          <a:bodyPr/>
          <a:lstStyle/>
          <a:p>
            <a:fld id="{949800EB-BCE0-4F84-93C5-500DAB48EB57}" type="slidenum">
              <a:rPr lang="es-ES_tradnl" smtClean="0"/>
              <a:pPr/>
              <a:t>5</a:t>
            </a:fld>
            <a:endParaRPr lang="es-ES_tradnl" dirty="0"/>
          </a:p>
        </p:txBody>
      </p:sp>
      <p:sp>
        <p:nvSpPr>
          <p:cNvPr id="5" name="Nube 200"/>
          <p:cNvSpPr/>
          <p:nvPr/>
        </p:nvSpPr>
        <p:spPr>
          <a:xfrm>
            <a:off x="3923928" y="2211710"/>
            <a:ext cx="1528980" cy="1457122"/>
          </a:xfrm>
          <a:prstGeom prst="cloud">
            <a:avLst/>
          </a:prstGeom>
          <a:solidFill>
            <a:schemeClr val="bg1">
              <a:lumMod val="85000"/>
            </a:schemeClr>
          </a:solidFill>
          <a:ln w="19050">
            <a:solidFill>
              <a:schemeClr val="bg1">
                <a:lumMod val="50000"/>
              </a:schemeClr>
            </a:solid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22" name="Group 21"/>
          <p:cNvGrpSpPr/>
          <p:nvPr/>
        </p:nvGrpSpPr>
        <p:grpSpPr>
          <a:xfrm rot="1569013">
            <a:off x="3272715" y="2430283"/>
            <a:ext cx="1470550" cy="654050"/>
            <a:chOff x="2050536" y="2587246"/>
            <a:chExt cx="2737487" cy="948003"/>
          </a:xfrm>
        </p:grpSpPr>
        <p:sp>
          <p:nvSpPr>
            <p:cNvPr id="29" name="Elipse 128"/>
            <p:cNvSpPr/>
            <p:nvPr/>
          </p:nvSpPr>
          <p:spPr>
            <a:xfrm rot="9035331">
              <a:off x="2050536" y="2600630"/>
              <a:ext cx="1023293" cy="40090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0" name="Elipse 128"/>
            <p:cNvSpPr/>
            <p:nvPr/>
          </p:nvSpPr>
          <p:spPr>
            <a:xfrm rot="12318724">
              <a:off x="2062428" y="3100315"/>
              <a:ext cx="1026166" cy="313368"/>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1" name="Elipse 128"/>
            <p:cNvSpPr/>
            <p:nvPr/>
          </p:nvSpPr>
          <p:spPr>
            <a:xfrm rot="14449091">
              <a:off x="1985574" y="3110369"/>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2" name="Elipse 128"/>
            <p:cNvSpPr/>
            <p:nvPr/>
          </p:nvSpPr>
          <p:spPr>
            <a:xfrm rot="7659148">
              <a:off x="2005731" y="2699661"/>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33" name="Elipse 128"/>
            <p:cNvSpPr/>
            <p:nvPr/>
          </p:nvSpPr>
          <p:spPr>
            <a:xfrm rot="10800000">
              <a:off x="2123727" y="2633092"/>
              <a:ext cx="2664296" cy="88004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7000">
                  <a:srgbClr val="8397B4">
                    <a:alpha val="80000"/>
                  </a:srgbClr>
                </a:gs>
                <a:gs pos="100000">
                  <a:schemeClr val="accent1">
                    <a:lumMod val="45000"/>
                    <a:lumOff val="55000"/>
                  </a:schemeClr>
                </a:gs>
                <a:gs pos="99000">
                  <a:schemeClr val="accent6">
                    <a:lumMod val="60000"/>
                    <a:lumOff val="4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grpSp>
        <p:nvGrpSpPr>
          <p:cNvPr id="23" name="Group 22"/>
          <p:cNvGrpSpPr/>
          <p:nvPr/>
        </p:nvGrpSpPr>
        <p:grpSpPr>
          <a:xfrm rot="12130840">
            <a:off x="4569042" y="2969154"/>
            <a:ext cx="1470550" cy="654050"/>
            <a:chOff x="2050536" y="2587246"/>
            <a:chExt cx="2737487" cy="948003"/>
          </a:xfrm>
        </p:grpSpPr>
        <p:sp>
          <p:nvSpPr>
            <p:cNvPr id="24" name="Elipse 128"/>
            <p:cNvSpPr/>
            <p:nvPr/>
          </p:nvSpPr>
          <p:spPr>
            <a:xfrm rot="9035331">
              <a:off x="2050536" y="2600630"/>
              <a:ext cx="1023293" cy="400904"/>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5" name="Elipse 128"/>
            <p:cNvSpPr/>
            <p:nvPr/>
          </p:nvSpPr>
          <p:spPr>
            <a:xfrm rot="12318724">
              <a:off x="2062428" y="3100315"/>
              <a:ext cx="1026166" cy="313368"/>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6" name="Elipse 128"/>
            <p:cNvSpPr/>
            <p:nvPr/>
          </p:nvSpPr>
          <p:spPr>
            <a:xfrm rot="14449091">
              <a:off x="1985574" y="3110369"/>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7" name="Elipse 128"/>
            <p:cNvSpPr/>
            <p:nvPr/>
          </p:nvSpPr>
          <p:spPr>
            <a:xfrm rot="7659148">
              <a:off x="2005731" y="2699661"/>
              <a:ext cx="537295" cy="31246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28" name="Elipse 128"/>
            <p:cNvSpPr/>
            <p:nvPr/>
          </p:nvSpPr>
          <p:spPr>
            <a:xfrm rot="10800000">
              <a:off x="2123727" y="2633092"/>
              <a:ext cx="2664296" cy="880049"/>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87000">
                  <a:srgbClr val="8397B4">
                    <a:alpha val="80000"/>
                  </a:srgbClr>
                </a:gs>
                <a:gs pos="100000">
                  <a:schemeClr val="accent1">
                    <a:lumMod val="45000"/>
                    <a:lumOff val="55000"/>
                  </a:schemeClr>
                </a:gs>
                <a:gs pos="99000">
                  <a:schemeClr val="accent6">
                    <a:lumMod val="60000"/>
                    <a:lumOff val="4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sp>
        <p:nvSpPr>
          <p:cNvPr id="198" name="Rectángulo redondeado 49"/>
          <p:cNvSpPr/>
          <p:nvPr/>
        </p:nvSpPr>
        <p:spPr>
          <a:xfrm>
            <a:off x="566090" y="3473748"/>
            <a:ext cx="2899174" cy="578882"/>
          </a:xfrm>
          <a:prstGeom prst="roundRect">
            <a:avLst/>
          </a:prstGeom>
          <a:solidFill>
            <a:srgbClr val="FF9900"/>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400" dirty="0" smtClean="0">
                <a:solidFill>
                  <a:schemeClr val="bg1"/>
                </a:solidFill>
                <a:latin typeface="Gill Sans MT" panose="020B0502020104020203" pitchFamily="34" charset="0"/>
                <a:ea typeface="굴림" charset="-127"/>
                <a:cs typeface="굴림" charset="-127"/>
              </a:rPr>
              <a:t>Narrow beams enable secure TX and RX and reduced interference</a:t>
            </a:r>
            <a:endParaRPr lang="en-US" altLang="ko-KR" sz="1400" dirty="0">
              <a:solidFill>
                <a:schemeClr val="bg1"/>
              </a:solidFill>
              <a:latin typeface="Gill Sans MT" panose="020B0502020104020203" pitchFamily="34" charset="0"/>
              <a:ea typeface="굴림" charset="-127"/>
              <a:cs typeface="굴림" charset="-127"/>
            </a:endParaRPr>
          </a:p>
        </p:txBody>
      </p:sp>
      <p:sp>
        <p:nvSpPr>
          <p:cNvPr id="199" name="Shape 265"/>
          <p:cNvSpPr/>
          <p:nvPr/>
        </p:nvSpPr>
        <p:spPr>
          <a:xfrm>
            <a:off x="1403648" y="4371950"/>
            <a:ext cx="6336704" cy="699542"/>
          </a:xfrm>
          <a:prstGeom prst="roundRect">
            <a:avLst>
              <a:gd name="adj" fmla="val 25846"/>
            </a:avLst>
          </a:prstGeom>
          <a:solidFill>
            <a:srgbClr val="009999"/>
          </a:solid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spcBef>
                <a:spcPts val="1200"/>
              </a:spcBef>
              <a:defRPr>
                <a:solidFill>
                  <a:srgbClr val="FFFFFF"/>
                </a:solidFill>
              </a:defRPr>
            </a:lvl1pPr>
          </a:lstStyle>
          <a:p>
            <a:pPr algn="ctr">
              <a:defRPr sz="1800">
                <a:solidFill>
                  <a:srgbClr val="000000"/>
                </a:solidFill>
              </a:defRPr>
            </a:pPr>
            <a:r>
              <a:rPr lang="en-US" altLang="ko-KR" sz="2200" dirty="0" err="1" smtClean="0">
                <a:solidFill>
                  <a:schemeClr val="bg1"/>
                </a:solidFill>
                <a:latin typeface="Gill Sans MT" panose="020B0502020104020203" pitchFamily="34" charset="0"/>
                <a:ea typeface="굴림" charset="-127"/>
                <a:cs typeface="굴림" charset="-127"/>
              </a:rPr>
              <a:t>mmWave</a:t>
            </a:r>
            <a:r>
              <a:rPr lang="en-US" altLang="ko-KR" sz="2200" dirty="0" smtClean="0">
                <a:solidFill>
                  <a:schemeClr val="bg1"/>
                </a:solidFill>
                <a:latin typeface="Gill Sans MT" panose="020B0502020104020203" pitchFamily="34" charset="0"/>
                <a:ea typeface="굴림" charset="-127"/>
                <a:cs typeface="굴림" charset="-127"/>
              </a:rPr>
              <a:t> offers a wealth of spectrum, but requires new engineering</a:t>
            </a:r>
            <a:endParaRPr lang="en-US" altLang="ko-KR" sz="2200" dirty="0">
              <a:solidFill>
                <a:schemeClr val="bg1"/>
              </a:solidFill>
              <a:latin typeface="Gill Sans MT" panose="020B0502020104020203" pitchFamily="34" charset="0"/>
              <a:ea typeface="굴림" charset="-127"/>
              <a:cs typeface="굴림" charset="-127"/>
            </a:endParaRPr>
          </a:p>
        </p:txBody>
      </p:sp>
      <p:sp>
        <p:nvSpPr>
          <p:cNvPr id="200" name="Rectángulo redondeado 49"/>
          <p:cNvSpPr/>
          <p:nvPr/>
        </p:nvSpPr>
        <p:spPr>
          <a:xfrm>
            <a:off x="5772711" y="916046"/>
            <a:ext cx="2971056" cy="715089"/>
          </a:xfrm>
          <a:prstGeom prst="roundRect">
            <a:avLst/>
          </a:prstGeom>
          <a:solidFill>
            <a:srgbClr val="863204"/>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smtClean="0">
                <a:solidFill>
                  <a:schemeClr val="bg1"/>
                </a:solidFill>
                <a:latin typeface="Gill Sans MT" panose="020B0502020104020203" pitchFamily="34" charset="0"/>
                <a:ea typeface="굴림" charset="-127"/>
                <a:cs typeface="굴림" charset="-127"/>
              </a:rPr>
              <a:t>Large </a:t>
            </a:r>
            <a:r>
              <a:rPr lang="en-US" altLang="ko-KR" sz="1800" dirty="0">
                <a:solidFill>
                  <a:schemeClr val="bg1"/>
                </a:solidFill>
                <a:latin typeface="Gill Sans MT" panose="020B0502020104020203" pitchFamily="34" charset="0"/>
                <a:ea typeface="굴림" charset="-127"/>
                <a:cs typeface="굴림" charset="-127"/>
              </a:rPr>
              <a:t>antenna arrays with a small form </a:t>
            </a:r>
            <a:r>
              <a:rPr lang="en-US" altLang="ko-KR" sz="1800" dirty="0" smtClean="0">
                <a:solidFill>
                  <a:schemeClr val="bg1"/>
                </a:solidFill>
                <a:latin typeface="Gill Sans MT" panose="020B0502020104020203" pitchFamily="34" charset="0"/>
                <a:ea typeface="굴림" charset="-127"/>
                <a:cs typeface="굴림" charset="-127"/>
              </a:rPr>
              <a:t>factor</a:t>
            </a:r>
            <a:endParaRPr lang="en-US" altLang="ko-KR" sz="1800" dirty="0">
              <a:solidFill>
                <a:schemeClr val="bg1"/>
              </a:solidFill>
              <a:latin typeface="Gill Sans MT" panose="020B0502020104020203" pitchFamily="34" charset="0"/>
              <a:ea typeface="굴림" charset="-127"/>
              <a:cs typeface="굴림" charset="-127"/>
            </a:endParaRPr>
          </a:p>
        </p:txBody>
      </p:sp>
      <p:sp>
        <p:nvSpPr>
          <p:cNvPr id="201" name="Rectángulo redondeado 49"/>
          <p:cNvSpPr/>
          <p:nvPr/>
        </p:nvSpPr>
        <p:spPr>
          <a:xfrm>
            <a:off x="203087" y="718300"/>
            <a:ext cx="3733800" cy="1021556"/>
          </a:xfrm>
          <a:prstGeom prst="roundRect">
            <a:avLst/>
          </a:prstGeom>
          <a:solidFill>
            <a:srgbClr val="336699"/>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800" dirty="0">
                <a:solidFill>
                  <a:schemeClr val="bg1"/>
                </a:solidFill>
                <a:latin typeface="Gill Sans MT" panose="020B0502020104020203" pitchFamily="34" charset="0"/>
                <a:ea typeface="굴림" charset="-127"/>
                <a:cs typeface="굴림" charset="-127"/>
              </a:rPr>
              <a:t>Exploits </a:t>
            </a:r>
            <a:r>
              <a:rPr lang="en-US" altLang="ko-KR" sz="1800" dirty="0" smtClean="0">
                <a:solidFill>
                  <a:schemeClr val="bg1"/>
                </a:solidFill>
                <a:latin typeface="Gill Sans MT" panose="020B0502020104020203" pitchFamily="34" charset="0"/>
                <a:ea typeface="굴림" charset="-127"/>
                <a:cs typeface="굴림" charset="-127"/>
              </a:rPr>
              <a:t>RF frequencies (&gt; 30 GHz) higher bandwidths 200 </a:t>
            </a:r>
            <a:r>
              <a:rPr lang="en-US" altLang="ko-KR" sz="1800" dirty="0">
                <a:solidFill>
                  <a:schemeClr val="bg1"/>
                </a:solidFill>
                <a:latin typeface="Gill Sans MT" panose="020B0502020104020203" pitchFamily="34" charset="0"/>
                <a:ea typeface="굴림" charset="-127"/>
                <a:cs typeface="굴림" charset="-127"/>
              </a:rPr>
              <a:t>MHz to </a:t>
            </a:r>
            <a:r>
              <a:rPr lang="en-US" altLang="ko-KR" sz="1800" dirty="0" smtClean="0">
                <a:solidFill>
                  <a:schemeClr val="bg1"/>
                </a:solidFill>
                <a:latin typeface="Gill Sans MT" panose="020B0502020104020203" pitchFamily="34" charset="0"/>
                <a:ea typeface="굴림" charset="-127"/>
                <a:cs typeface="굴림" charset="-127"/>
              </a:rPr>
              <a:t>4 </a:t>
            </a:r>
            <a:r>
              <a:rPr lang="en-US" altLang="ko-KR" sz="1800" dirty="0">
                <a:solidFill>
                  <a:schemeClr val="bg1"/>
                </a:solidFill>
                <a:latin typeface="Gill Sans MT" panose="020B0502020104020203" pitchFamily="34" charset="0"/>
                <a:ea typeface="굴림" charset="-127"/>
                <a:cs typeface="굴림" charset="-127"/>
              </a:rPr>
              <a:t>GHz</a:t>
            </a:r>
          </a:p>
        </p:txBody>
      </p:sp>
      <p:sp>
        <p:nvSpPr>
          <p:cNvPr id="202" name="Rectángulo redondeado 49"/>
          <p:cNvSpPr/>
          <p:nvPr/>
        </p:nvSpPr>
        <p:spPr>
          <a:xfrm>
            <a:off x="5981936" y="2406383"/>
            <a:ext cx="2899174" cy="340519"/>
          </a:xfrm>
          <a:prstGeom prst="roundRect">
            <a:avLst/>
          </a:prstGeom>
          <a:solidFill>
            <a:srgbClr val="7030A0"/>
          </a:solidFill>
        </p:spPr>
        <p:txBody>
          <a:bodyPr wrap="square" rtlCol="0" anchor="ctr">
            <a:spAutoFit/>
          </a:bodyPr>
          <a:lstStyle/>
          <a:p>
            <a:pPr algn="ctr" defTabSz="457200" fontAlgn="auto">
              <a:spcBef>
                <a:spcPct val="20000"/>
              </a:spcBef>
              <a:spcAft>
                <a:spcPts val="0"/>
              </a:spcAft>
              <a:buClr>
                <a:srgbClr val="025166"/>
              </a:buClr>
              <a:buSzPct val="80000"/>
            </a:pPr>
            <a:r>
              <a:rPr lang="en-US" altLang="ko-KR" sz="1400" dirty="0" smtClean="0">
                <a:solidFill>
                  <a:schemeClr val="bg1"/>
                </a:solidFill>
                <a:latin typeface="Gill Sans MT" panose="020B0502020104020203" pitchFamily="34" charset="0"/>
                <a:ea typeface="굴림" charset="-127"/>
                <a:cs typeface="굴림" charset="-127"/>
              </a:rPr>
              <a:t>New MIMO architectures</a:t>
            </a:r>
            <a:endParaRPr lang="en-US" altLang="ko-KR" sz="1400" dirty="0">
              <a:solidFill>
                <a:schemeClr val="bg1"/>
              </a:solidFill>
              <a:latin typeface="Gill Sans MT" panose="020B0502020104020203" pitchFamily="34" charset="0"/>
              <a:ea typeface="굴림" charset="-127"/>
              <a:cs typeface="굴림" charset="-127"/>
            </a:endParaRPr>
          </a:p>
        </p:txBody>
      </p:sp>
      <p:sp>
        <p:nvSpPr>
          <p:cNvPr id="208" name="Shape 312"/>
          <p:cNvSpPr/>
          <p:nvPr/>
        </p:nvSpPr>
        <p:spPr>
          <a:xfrm>
            <a:off x="87619" y="3430910"/>
            <a:ext cx="457572" cy="67805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342923">
              <a:tabLst>
                <a:tab pos="435458" algn="l"/>
              </a:tabLst>
              <a:defRPr sz="1800"/>
            </a:pPr>
            <a:endParaRPr sz="1114"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493869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6</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Tree>
    <p:extLst>
      <p:ext uri="{BB962C8B-B14F-4D97-AF65-F5344CB8AC3E}">
        <p14:creationId xmlns:p14="http://schemas.microsoft.com/office/powerpoint/2010/main" val="749370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Connector 187"/>
          <p:cNvCxnSpPr/>
          <p:nvPr/>
        </p:nvCxnSpPr>
        <p:spPr>
          <a:xfrm>
            <a:off x="8604448" y="2139702"/>
            <a:ext cx="0" cy="1584176"/>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36" name="Rounded Rectangle 335"/>
          <p:cNvSpPr/>
          <p:nvPr/>
        </p:nvSpPr>
        <p:spPr>
          <a:xfrm>
            <a:off x="7524328" y="3579862"/>
            <a:ext cx="1512168" cy="1440160"/>
          </a:xfrm>
          <a:prstGeom prst="roundRect">
            <a:avLst/>
          </a:prstGeom>
          <a:solidFill>
            <a:schemeClr val="bg1"/>
          </a:solidFill>
          <a:ln w="38100">
            <a:solidFill>
              <a:srgbClr val="0070C0"/>
            </a:solidFill>
            <a:prstDash val="solid"/>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 name="Rectangle 5"/>
          <p:cNvSpPr/>
          <p:nvPr/>
        </p:nvSpPr>
        <p:spPr>
          <a:xfrm>
            <a:off x="179512" y="627534"/>
            <a:ext cx="5256584" cy="4480560"/>
          </a:xfrm>
          <a:prstGeom prst="rect">
            <a:avLst/>
          </a:prstGeom>
          <a:solidFill>
            <a:schemeClr val="accent3">
              <a:lumMod val="20000"/>
              <a:lumOff val="8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61" name="Straight Connector 60"/>
          <p:cNvCxnSpPr>
            <a:stCxn id="60" idx="3"/>
          </p:cNvCxnSpPr>
          <p:nvPr/>
        </p:nvCxnSpPr>
        <p:spPr>
          <a:xfrm flipV="1">
            <a:off x="3180140" y="2014549"/>
            <a:ext cx="2543988" cy="95435"/>
          </a:xfrm>
          <a:prstGeom prst="line">
            <a:avLst/>
          </a:prstGeom>
          <a:ln w="57150">
            <a:tailEnd type="none"/>
          </a:ln>
        </p:spPr>
        <p:style>
          <a:lnRef idx="1">
            <a:schemeClr val="accent4"/>
          </a:lnRef>
          <a:fillRef idx="0">
            <a:schemeClr val="accent4"/>
          </a:fillRef>
          <a:effectRef idx="0">
            <a:schemeClr val="accent4"/>
          </a:effectRef>
          <a:fontRef idx="minor">
            <a:schemeClr val="tx1"/>
          </a:fontRef>
        </p:style>
      </p:cxnSp>
      <p:sp>
        <p:nvSpPr>
          <p:cNvPr id="2" name="Title 1"/>
          <p:cNvSpPr>
            <a:spLocks noGrp="1"/>
          </p:cNvSpPr>
          <p:nvPr>
            <p:ph type="title"/>
          </p:nvPr>
        </p:nvSpPr>
        <p:spPr>
          <a:xfrm>
            <a:off x="395536" y="21450"/>
            <a:ext cx="8229600" cy="702230"/>
          </a:xfrm>
        </p:spPr>
        <p:txBody>
          <a:bodyPr>
            <a:normAutofit/>
          </a:bodyPr>
          <a:lstStyle/>
          <a:p>
            <a:r>
              <a:rPr lang="en-US" dirty="0" smtClean="0"/>
              <a:t>Network topology and MIMO configuration</a:t>
            </a:r>
            <a:endParaRPr lang="en-US" dirty="0"/>
          </a:p>
        </p:txBody>
      </p:sp>
      <p:sp>
        <p:nvSpPr>
          <p:cNvPr id="7" name="Elipse 128"/>
          <p:cNvSpPr/>
          <p:nvPr/>
        </p:nvSpPr>
        <p:spPr>
          <a:xfrm rot="7993555">
            <a:off x="702827" y="2651117"/>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cxnSp>
        <p:nvCxnSpPr>
          <p:cNvPr id="50" name="Straight Connector 49"/>
          <p:cNvCxnSpPr>
            <a:stCxn id="52" idx="3"/>
            <a:endCxn id="49" idx="3"/>
          </p:cNvCxnSpPr>
          <p:nvPr/>
        </p:nvCxnSpPr>
        <p:spPr>
          <a:xfrm flipH="1" flipV="1">
            <a:off x="3059832" y="4155926"/>
            <a:ext cx="2448272" cy="144607"/>
          </a:xfrm>
          <a:prstGeom prst="line">
            <a:avLst/>
          </a:prstGeom>
          <a:ln w="57150">
            <a:tailEnd type="none"/>
          </a:ln>
        </p:spPr>
        <p:style>
          <a:lnRef idx="1">
            <a:schemeClr val="accent2"/>
          </a:lnRef>
          <a:fillRef idx="0">
            <a:schemeClr val="accent2"/>
          </a:fillRef>
          <a:effectRef idx="0">
            <a:schemeClr val="accent2"/>
          </a:effectRef>
          <a:fontRef idx="minor">
            <a:schemeClr val="tx1"/>
          </a:fontRef>
        </p:style>
      </p:cxnSp>
      <p:sp>
        <p:nvSpPr>
          <p:cNvPr id="52" name="Rectangle 51"/>
          <p:cNvSpPr/>
          <p:nvPr/>
        </p:nvSpPr>
        <p:spPr>
          <a:xfrm flipH="1">
            <a:off x="5508104" y="3579862"/>
            <a:ext cx="1898543" cy="1441342"/>
          </a:xfrm>
          <a:prstGeom prst="rect">
            <a:avLst/>
          </a:prstGeom>
          <a:solidFill>
            <a:schemeClr val="bg1"/>
          </a:solidFill>
          <a:ln w="5715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74" name="Straight Connector 73"/>
          <p:cNvCxnSpPr/>
          <p:nvPr/>
        </p:nvCxnSpPr>
        <p:spPr>
          <a:xfrm>
            <a:off x="5670189" y="4270464"/>
            <a:ext cx="849796" cy="0"/>
          </a:xfrm>
          <a:prstGeom prst="line">
            <a:avLst/>
          </a:prstGeom>
          <a:ln w="2222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3"/>
          <a:stretch>
            <a:fillRect/>
          </a:stretch>
        </p:blipFill>
        <p:spPr>
          <a:xfrm rot="16200000" flipH="1" flipV="1">
            <a:off x="6257975" y="3810491"/>
            <a:ext cx="982714" cy="1058037"/>
          </a:xfrm>
          <a:prstGeom prst="rect">
            <a:avLst/>
          </a:prstGeom>
        </p:spPr>
      </p:pic>
      <p:sp>
        <p:nvSpPr>
          <p:cNvPr id="76" name="Rounded Rectangle 75"/>
          <p:cNvSpPr/>
          <p:nvPr/>
        </p:nvSpPr>
        <p:spPr>
          <a:xfrm flipH="1">
            <a:off x="5708144" y="4012832"/>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180" name="Elipse 128"/>
          <p:cNvSpPr/>
          <p:nvPr/>
        </p:nvSpPr>
        <p:spPr>
          <a:xfrm rot="19223456">
            <a:off x="1110521" y="2246542"/>
            <a:ext cx="897587" cy="307243"/>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pic>
        <p:nvPicPr>
          <p:cNvPr id="8" name="Picture 7"/>
          <p:cNvPicPr>
            <a:picLocks noChangeAspect="1"/>
          </p:cNvPicPr>
          <p:nvPr/>
        </p:nvPicPr>
        <p:blipFill>
          <a:blip r:embed="rId4">
            <a:duotone>
              <a:prstClr val="black"/>
              <a:srgbClr val="0879A2">
                <a:tint val="45000"/>
                <a:satMod val="400000"/>
              </a:srgbClr>
            </a:duotone>
          </a:blip>
          <a:stretch>
            <a:fillRect/>
          </a:stretch>
        </p:blipFill>
        <p:spPr>
          <a:xfrm rot="195999">
            <a:off x="646450" y="975409"/>
            <a:ext cx="4666492" cy="1357627"/>
          </a:xfrm>
          <a:prstGeom prst="rect">
            <a:avLst/>
          </a:prstGeom>
        </p:spPr>
      </p:pic>
      <p:grpSp>
        <p:nvGrpSpPr>
          <p:cNvPr id="77" name="Group 76"/>
          <p:cNvGrpSpPr/>
          <p:nvPr/>
        </p:nvGrpSpPr>
        <p:grpSpPr>
          <a:xfrm>
            <a:off x="251520" y="2931790"/>
            <a:ext cx="1296144" cy="709929"/>
            <a:chOff x="418337" y="3566916"/>
            <a:chExt cx="1659845" cy="793488"/>
          </a:xfrm>
        </p:grpSpPr>
        <p:grpSp>
          <p:nvGrpSpPr>
            <p:cNvPr id="78" name="Group 77"/>
            <p:cNvGrpSpPr/>
            <p:nvPr/>
          </p:nvGrpSpPr>
          <p:grpSpPr>
            <a:xfrm>
              <a:off x="418337" y="3566916"/>
              <a:ext cx="1659845" cy="793488"/>
              <a:chOff x="3624020" y="2159429"/>
              <a:chExt cx="2216259" cy="789162"/>
            </a:xfrm>
          </p:grpSpPr>
          <p:sp>
            <p:nvSpPr>
              <p:cNvPr id="83" name="Rounded Rectangle 8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4" name="Rounded Rectangle 8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5" name="Rounded Rectangle 8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6" name="Rectangle 8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7" name="Triangle 8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88" name="Group 87"/>
              <p:cNvGrpSpPr/>
              <p:nvPr/>
            </p:nvGrpSpPr>
            <p:grpSpPr>
              <a:xfrm>
                <a:off x="3624020" y="2177511"/>
                <a:ext cx="645764" cy="100739"/>
                <a:chOff x="2508142" y="3448373"/>
                <a:chExt cx="1048719" cy="100739"/>
              </a:xfrm>
            </p:grpSpPr>
            <p:sp>
              <p:nvSpPr>
                <p:cNvPr id="101" name="Oval 10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2" name="Oval 10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3" name="Oval 10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89" name="Triangle 8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90" name="Group 89"/>
              <p:cNvGrpSpPr/>
              <p:nvPr/>
            </p:nvGrpSpPr>
            <p:grpSpPr>
              <a:xfrm>
                <a:off x="5194515" y="2159429"/>
                <a:ext cx="645764" cy="100739"/>
                <a:chOff x="2508142" y="3448373"/>
                <a:chExt cx="1048719" cy="100739"/>
              </a:xfrm>
            </p:grpSpPr>
            <p:sp>
              <p:nvSpPr>
                <p:cNvPr id="98" name="Oval 9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9" name="Oval 9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00" name="Oval 9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91" name="Rounded Rectangle 9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2" name="Rounded Rectangle 9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3" name="Rounded Rectangle 9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4" name="Left Bracket 9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Rounded Rectangle 94"/>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6" name="Oval 9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97" name="Rounded Rectangle 9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79" name="Group 78"/>
            <p:cNvGrpSpPr/>
            <p:nvPr/>
          </p:nvGrpSpPr>
          <p:grpSpPr>
            <a:xfrm>
              <a:off x="1016350" y="3770954"/>
              <a:ext cx="457270" cy="60456"/>
              <a:chOff x="4726983" y="3471623"/>
              <a:chExt cx="1005840" cy="182879"/>
            </a:xfrm>
          </p:grpSpPr>
          <p:sp>
            <p:nvSpPr>
              <p:cNvPr id="80" name="Rectangle 7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1" name="Rectangle 8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2" name="Rectangle 8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181" name="Elipse 128"/>
          <p:cNvSpPr/>
          <p:nvPr/>
        </p:nvSpPr>
        <p:spPr>
          <a:xfrm rot="13657762">
            <a:off x="2651163" y="2312926"/>
            <a:ext cx="961355" cy="29265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4" name="Elipse 128"/>
          <p:cNvSpPr/>
          <p:nvPr/>
        </p:nvSpPr>
        <p:spPr>
          <a:xfrm rot="2862700">
            <a:off x="2900105" y="2773192"/>
            <a:ext cx="1327566" cy="267581"/>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grpSp>
        <p:nvGrpSpPr>
          <p:cNvPr id="153" name="Group 152"/>
          <p:cNvGrpSpPr/>
          <p:nvPr/>
        </p:nvGrpSpPr>
        <p:grpSpPr>
          <a:xfrm>
            <a:off x="3347864" y="3147814"/>
            <a:ext cx="1296144" cy="722081"/>
            <a:chOff x="418337" y="3566916"/>
            <a:chExt cx="1659845" cy="793488"/>
          </a:xfrm>
        </p:grpSpPr>
        <p:grpSp>
          <p:nvGrpSpPr>
            <p:cNvPr id="154" name="Group 153"/>
            <p:cNvGrpSpPr/>
            <p:nvPr/>
          </p:nvGrpSpPr>
          <p:grpSpPr>
            <a:xfrm>
              <a:off x="418337" y="3566916"/>
              <a:ext cx="1659845" cy="793488"/>
              <a:chOff x="3624020" y="2159429"/>
              <a:chExt cx="2216259" cy="789162"/>
            </a:xfrm>
          </p:grpSpPr>
          <p:sp>
            <p:nvSpPr>
              <p:cNvPr id="159" name="Rounded Rectangle 158"/>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0" name="Rounded Rectangle 159"/>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1" name="Rounded Rectangle 160"/>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2" name="Rectangle 161"/>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3" name="Triangle 162"/>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4" name="Group 163"/>
              <p:cNvGrpSpPr/>
              <p:nvPr/>
            </p:nvGrpSpPr>
            <p:grpSpPr>
              <a:xfrm>
                <a:off x="3624020" y="2177511"/>
                <a:ext cx="645764" cy="100739"/>
                <a:chOff x="2508142" y="3448373"/>
                <a:chExt cx="1048719" cy="100739"/>
              </a:xfrm>
            </p:grpSpPr>
            <p:sp>
              <p:nvSpPr>
                <p:cNvPr id="177" name="Oval 176"/>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Oval 177"/>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Oval 178"/>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5" name="Triangle 164"/>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6" name="Group 165"/>
              <p:cNvGrpSpPr/>
              <p:nvPr/>
            </p:nvGrpSpPr>
            <p:grpSpPr>
              <a:xfrm>
                <a:off x="5194515" y="2159429"/>
                <a:ext cx="645764" cy="100739"/>
                <a:chOff x="2508142" y="3448373"/>
                <a:chExt cx="1048719" cy="100739"/>
              </a:xfrm>
            </p:grpSpPr>
            <p:sp>
              <p:nvSpPr>
                <p:cNvPr id="174" name="Oval 173"/>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Oval 174"/>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6" name="Oval 175"/>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67" name="Rounded Rectangle 166"/>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8" name="Rounded Rectangle 167"/>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9" name="Rounded Rectangle 168"/>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0" name="Left Bracket 169"/>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Rounded Rectangle 170"/>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Oval 171"/>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Rounded Rectangle 172"/>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5" name="Group 154"/>
            <p:cNvGrpSpPr/>
            <p:nvPr/>
          </p:nvGrpSpPr>
          <p:grpSpPr>
            <a:xfrm>
              <a:off x="1016350" y="3770954"/>
              <a:ext cx="457270" cy="60456"/>
              <a:chOff x="4726983" y="3471623"/>
              <a:chExt cx="1005840" cy="182879"/>
            </a:xfrm>
          </p:grpSpPr>
          <p:sp>
            <p:nvSpPr>
              <p:cNvPr id="156" name="Rectangle 155"/>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7" name="Rectangle 156"/>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8" name="Rectangle 157"/>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222" name="Straight Arrow Connector 221"/>
          <p:cNvCxnSpPr/>
          <p:nvPr/>
        </p:nvCxnSpPr>
        <p:spPr>
          <a:xfrm flipV="1">
            <a:off x="1043608" y="3579862"/>
            <a:ext cx="0" cy="864096"/>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p:cNvCxnSpPr/>
          <p:nvPr/>
        </p:nvCxnSpPr>
        <p:spPr>
          <a:xfrm>
            <a:off x="1763688" y="4443958"/>
            <a:ext cx="360040" cy="0"/>
          </a:xfrm>
          <a:prstGeom prst="straightConnector1">
            <a:avLst/>
          </a:prstGeom>
          <a:ln w="57150">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1043608" y="3507854"/>
            <a:ext cx="1152128" cy="648072"/>
          </a:xfrm>
          <a:prstGeom prst="line">
            <a:avLst/>
          </a:prstGeom>
          <a:ln w="57150" cap="flat">
            <a:solidFill>
              <a:srgbClr val="3D4B2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a:off x="2195736" y="3507854"/>
            <a:ext cx="1296144" cy="0"/>
          </a:xfrm>
          <a:prstGeom prst="straightConnector1">
            <a:avLst/>
          </a:prstGeom>
          <a:ln w="57150" cap="rnd">
            <a:solidFill>
              <a:srgbClr val="3D4B25"/>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Elipse 128"/>
          <p:cNvSpPr/>
          <p:nvPr/>
        </p:nvSpPr>
        <p:spPr>
          <a:xfrm rot="15721871">
            <a:off x="1824675" y="2531675"/>
            <a:ext cx="1285971" cy="418176"/>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6">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183" name="Elipse 128"/>
          <p:cNvSpPr/>
          <p:nvPr/>
        </p:nvSpPr>
        <p:spPr>
          <a:xfrm rot="4912044">
            <a:off x="1968563" y="3384797"/>
            <a:ext cx="1247082" cy="396427"/>
          </a:xfrm>
          <a:custGeom>
            <a:avLst/>
            <a:gdLst>
              <a:gd name="connsiteX0" fmla="*/ 0 w 3924183"/>
              <a:gd name="connsiteY0" fmla="*/ 457200 h 914400"/>
              <a:gd name="connsiteX1" fmla="*/ 1962092 w 3924183"/>
              <a:gd name="connsiteY1" fmla="*/ 0 h 914400"/>
              <a:gd name="connsiteX2" fmla="*/ 3924184 w 3924183"/>
              <a:gd name="connsiteY2" fmla="*/ 457200 h 914400"/>
              <a:gd name="connsiteX3" fmla="*/ 1962092 w 3924183"/>
              <a:gd name="connsiteY3" fmla="*/ 914400 h 914400"/>
              <a:gd name="connsiteX4" fmla="*/ 0 w 3924183"/>
              <a:gd name="connsiteY4" fmla="*/ 457200 h 914400"/>
              <a:gd name="connsiteX0" fmla="*/ 0 w 2543059"/>
              <a:gd name="connsiteY0" fmla="*/ 457200 h 914400"/>
              <a:gd name="connsiteX1" fmla="*/ 580967 w 2543059"/>
              <a:gd name="connsiteY1" fmla="*/ 0 h 914400"/>
              <a:gd name="connsiteX2" fmla="*/ 2543059 w 2543059"/>
              <a:gd name="connsiteY2" fmla="*/ 457200 h 914400"/>
              <a:gd name="connsiteX3" fmla="*/ 580967 w 2543059"/>
              <a:gd name="connsiteY3" fmla="*/ 914400 h 914400"/>
              <a:gd name="connsiteX4" fmla="*/ 0 w 2543059"/>
              <a:gd name="connsiteY4" fmla="*/ 457200 h 914400"/>
              <a:gd name="connsiteX0" fmla="*/ 4668 w 2547727"/>
              <a:gd name="connsiteY0" fmla="*/ 457200 h 904875"/>
              <a:gd name="connsiteX1" fmla="*/ 585635 w 2547727"/>
              <a:gd name="connsiteY1" fmla="*/ 0 h 904875"/>
              <a:gd name="connsiteX2" fmla="*/ 2547727 w 2547727"/>
              <a:gd name="connsiteY2" fmla="*/ 457200 h 904875"/>
              <a:gd name="connsiteX3" fmla="*/ 814235 w 2547727"/>
              <a:gd name="connsiteY3" fmla="*/ 904875 h 904875"/>
              <a:gd name="connsiteX4" fmla="*/ 4668 w 2547727"/>
              <a:gd name="connsiteY4" fmla="*/ 457200 h 904875"/>
              <a:gd name="connsiteX0" fmla="*/ 5 w 2543064"/>
              <a:gd name="connsiteY0" fmla="*/ 457200 h 904875"/>
              <a:gd name="connsiteX1" fmla="*/ 800047 w 2543064"/>
              <a:gd name="connsiteY1" fmla="*/ 0 h 904875"/>
              <a:gd name="connsiteX2" fmla="*/ 2543064 w 2543064"/>
              <a:gd name="connsiteY2" fmla="*/ 457200 h 904875"/>
              <a:gd name="connsiteX3" fmla="*/ 809572 w 2543064"/>
              <a:gd name="connsiteY3" fmla="*/ 904875 h 904875"/>
              <a:gd name="connsiteX4" fmla="*/ 5 w 2543064"/>
              <a:gd name="connsiteY4" fmla="*/ 457200 h 90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064" h="904875">
                <a:moveTo>
                  <a:pt x="5" y="457200"/>
                </a:moveTo>
                <a:cubicBezTo>
                  <a:pt x="-1582" y="306388"/>
                  <a:pt x="376204" y="0"/>
                  <a:pt x="800047" y="0"/>
                </a:cubicBezTo>
                <a:cubicBezTo>
                  <a:pt x="1223890" y="0"/>
                  <a:pt x="2543064" y="204695"/>
                  <a:pt x="2543064" y="457200"/>
                </a:cubicBezTo>
                <a:cubicBezTo>
                  <a:pt x="2543064" y="709705"/>
                  <a:pt x="1233415" y="904875"/>
                  <a:pt x="809572" y="904875"/>
                </a:cubicBezTo>
                <a:cubicBezTo>
                  <a:pt x="385729" y="904875"/>
                  <a:pt x="1592" y="608012"/>
                  <a:pt x="5" y="457200"/>
                </a:cubicBezTo>
                <a:close/>
              </a:path>
            </a:pathLst>
          </a:custGeom>
          <a:gradFill flip="none" rotWithShape="1">
            <a:gsLst>
              <a:gs pos="0">
                <a:schemeClr val="accent3">
                  <a:lumMod val="50000"/>
                </a:schemeClr>
              </a:gs>
              <a:gs pos="67000">
                <a:schemeClr val="accent6">
                  <a:lumMod val="60000"/>
                  <a:lumOff val="40000"/>
                  <a:alpha val="80000"/>
                </a:schemeClr>
              </a:gs>
              <a:gs pos="100000">
                <a:schemeClr val="accent1">
                  <a:lumMod val="45000"/>
                  <a:lumOff val="55000"/>
                </a:schemeClr>
              </a:gs>
              <a:gs pos="100000">
                <a:schemeClr val="accent2">
                  <a:lumMod val="20000"/>
                  <a:lumOff val="80000"/>
                </a:schemeClr>
              </a:gs>
            </a:gsLst>
            <a:lin ang="2700000" scaled="1"/>
            <a:tileRect/>
          </a:gradFill>
          <a:ln w="25400">
            <a:noFill/>
          </a:ln>
        </p:spPr>
        <p:txBody>
          <a:bodyPr wrap="square" rtlCol="0" anchor="ctr">
            <a:spAutoFit/>
          </a:bodyPr>
          <a:lstStyle/>
          <a:p>
            <a:pPr algn="ctr"/>
            <a:endParaRPr lang="es-ES" dirty="0">
              <a:solidFill>
                <a:schemeClr val="tx1">
                  <a:lumMod val="75000"/>
                  <a:lumOff val="25000"/>
                </a:schemeClr>
              </a:solidFill>
              <a:latin typeface="Gill Sans MT"/>
              <a:cs typeface="Gill Sans MT"/>
            </a:endParaRPr>
          </a:p>
        </p:txBody>
      </p:sp>
      <p:sp>
        <p:nvSpPr>
          <p:cNvPr id="60" name="Rectangle 59"/>
          <p:cNvSpPr/>
          <p:nvPr/>
        </p:nvSpPr>
        <p:spPr>
          <a:xfrm>
            <a:off x="1403648" y="1995684"/>
            <a:ext cx="1776492" cy="228600"/>
          </a:xfrm>
          <a:prstGeom prst="rect">
            <a:avLst/>
          </a:prstGeom>
          <a:noFill/>
          <a:ln w="57150"/>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8" name="Group 37"/>
          <p:cNvGrpSpPr/>
          <p:nvPr/>
        </p:nvGrpSpPr>
        <p:grpSpPr>
          <a:xfrm>
            <a:off x="1691680" y="2067692"/>
            <a:ext cx="360040" cy="88085"/>
            <a:chOff x="6201074" y="3379385"/>
            <a:chExt cx="511213" cy="88085"/>
          </a:xfrm>
        </p:grpSpPr>
        <p:grpSp>
          <p:nvGrpSpPr>
            <p:cNvPr id="39" name="Group 38"/>
            <p:cNvGrpSpPr/>
            <p:nvPr/>
          </p:nvGrpSpPr>
          <p:grpSpPr>
            <a:xfrm>
              <a:off x="6201074" y="3379385"/>
              <a:ext cx="511213" cy="88085"/>
              <a:chOff x="4726983" y="3471618"/>
              <a:chExt cx="1005840" cy="182880"/>
            </a:xfrm>
          </p:grpSpPr>
          <p:sp>
            <p:nvSpPr>
              <p:cNvPr id="41" name="Rectangle 4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2" name="Rectangle 4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40" name="Rectangle 3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8" name="Group 147"/>
          <p:cNvGrpSpPr/>
          <p:nvPr/>
        </p:nvGrpSpPr>
        <p:grpSpPr>
          <a:xfrm>
            <a:off x="2771800" y="2067692"/>
            <a:ext cx="360040" cy="88085"/>
            <a:chOff x="6201074" y="3379385"/>
            <a:chExt cx="511213" cy="88085"/>
          </a:xfrm>
        </p:grpSpPr>
        <p:grpSp>
          <p:nvGrpSpPr>
            <p:cNvPr id="149" name="Group 148"/>
            <p:cNvGrpSpPr/>
            <p:nvPr/>
          </p:nvGrpSpPr>
          <p:grpSpPr>
            <a:xfrm>
              <a:off x="6201074" y="3379385"/>
              <a:ext cx="511213" cy="88085"/>
              <a:chOff x="4726983" y="3471618"/>
              <a:chExt cx="1005840" cy="182880"/>
            </a:xfrm>
          </p:grpSpPr>
          <p:sp>
            <p:nvSpPr>
              <p:cNvPr id="151" name="Rectangle 150"/>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2" name="Rectangle 151"/>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50" name="Rectangle 149"/>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43" name="Group 142"/>
          <p:cNvGrpSpPr/>
          <p:nvPr/>
        </p:nvGrpSpPr>
        <p:grpSpPr>
          <a:xfrm>
            <a:off x="2195736" y="2067692"/>
            <a:ext cx="360040" cy="88085"/>
            <a:chOff x="6201074" y="3379385"/>
            <a:chExt cx="511213" cy="88085"/>
          </a:xfrm>
        </p:grpSpPr>
        <p:grpSp>
          <p:nvGrpSpPr>
            <p:cNvPr id="144" name="Group 143"/>
            <p:cNvGrpSpPr/>
            <p:nvPr/>
          </p:nvGrpSpPr>
          <p:grpSpPr>
            <a:xfrm>
              <a:off x="6201074" y="3379385"/>
              <a:ext cx="511213" cy="88085"/>
              <a:chOff x="4726983" y="3471618"/>
              <a:chExt cx="1005840" cy="182880"/>
            </a:xfrm>
          </p:grpSpPr>
          <p:sp>
            <p:nvSpPr>
              <p:cNvPr id="146" name="Rectangle 145"/>
              <p:cNvSpPr/>
              <p:nvPr/>
            </p:nvSpPr>
            <p:spPr>
              <a:xfrm>
                <a:off x="4726983" y="3471618"/>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Rectangle 146"/>
              <p:cNvSpPr/>
              <p:nvPr/>
            </p:nvSpPr>
            <p:spPr>
              <a:xfrm>
                <a:off x="4780254" y="3525273"/>
                <a:ext cx="356462" cy="77491"/>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45" name="Rectangle 144"/>
            <p:cNvSpPr/>
            <p:nvPr/>
          </p:nvSpPr>
          <p:spPr>
            <a:xfrm>
              <a:off x="6488501" y="3402053"/>
              <a:ext cx="181169" cy="37324"/>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20" name="Rounded Rectangle 28"/>
          <p:cNvSpPr/>
          <p:nvPr/>
        </p:nvSpPr>
        <p:spPr>
          <a:xfrm>
            <a:off x="251520" y="3815409"/>
            <a:ext cx="1547664" cy="1259919"/>
          </a:xfrm>
          <a:prstGeom prst="roundRect">
            <a:avLst/>
          </a:prstGeom>
          <a:solidFill>
            <a:schemeClr val="accent4">
              <a:lumMod val="50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N</a:t>
            </a:r>
            <a:r>
              <a:rPr lang="en-US" sz="1700" baseline="-25000" dirty="0" smtClean="0">
                <a:solidFill>
                  <a:schemeClr val="bg1"/>
                </a:solidFill>
                <a:latin typeface="Gill Sans MT" panose="020B0502020104020203" pitchFamily="34" charset="0"/>
              </a:rPr>
              <a:t>UE </a:t>
            </a:r>
            <a:r>
              <a:rPr lang="en-US" sz="1700" dirty="0">
                <a:solidFill>
                  <a:schemeClr val="bg1"/>
                </a:solidFill>
                <a:latin typeface="Gill Sans MT" panose="020B0502020104020203" pitchFamily="34" charset="0"/>
              </a:rPr>
              <a:t>l</a:t>
            </a:r>
            <a:r>
              <a:rPr lang="en-US" sz="1700" dirty="0" smtClean="0">
                <a:solidFill>
                  <a:schemeClr val="bg1"/>
                </a:solidFill>
                <a:latin typeface="Gill Sans MT" panose="020B0502020104020203" pitchFamily="34" charset="0"/>
              </a:rPr>
              <a:t>ow complexity aerial users (UEs)</a:t>
            </a:r>
            <a:endParaRPr lang="en-US" sz="1700" dirty="0">
              <a:solidFill>
                <a:schemeClr val="bg1"/>
              </a:solidFill>
              <a:latin typeface="Gill Sans MT" panose="020B0502020104020203" pitchFamily="34" charset="0"/>
            </a:endParaRPr>
          </a:p>
        </p:txBody>
      </p:sp>
      <p:grpSp>
        <p:nvGrpSpPr>
          <p:cNvPr id="251" name="Group 250"/>
          <p:cNvGrpSpPr/>
          <p:nvPr/>
        </p:nvGrpSpPr>
        <p:grpSpPr>
          <a:xfrm>
            <a:off x="251520" y="1068095"/>
            <a:ext cx="2088232" cy="711567"/>
            <a:chOff x="179512" y="1123077"/>
            <a:chExt cx="2088232" cy="711567"/>
          </a:xfrm>
        </p:grpSpPr>
        <p:cxnSp>
          <p:nvCxnSpPr>
            <p:cNvPr id="240" name="Straight Arrow Connector 239"/>
            <p:cNvCxnSpPr/>
            <p:nvPr/>
          </p:nvCxnSpPr>
          <p:spPr>
            <a:xfrm>
              <a:off x="323528" y="1275606"/>
              <a:ext cx="1152128" cy="559038"/>
            </a:xfrm>
            <a:prstGeom prst="straightConnector1">
              <a:avLst/>
            </a:prstGeom>
            <a:ln w="57150" cap="flat">
              <a:solidFill>
                <a:srgbClr val="C54803"/>
              </a:solidFill>
              <a:round/>
              <a:tailEnd type="triangle"/>
            </a:ln>
            <a:effectLst/>
          </p:spPr>
          <p:style>
            <a:lnRef idx="2">
              <a:schemeClr val="accent1"/>
            </a:lnRef>
            <a:fillRef idx="0">
              <a:schemeClr val="accent1"/>
            </a:fillRef>
            <a:effectRef idx="1">
              <a:schemeClr val="accent1"/>
            </a:effectRef>
            <a:fontRef idx="minor">
              <a:schemeClr val="tx1"/>
            </a:fontRef>
          </p:style>
        </p:cxnSp>
        <p:sp>
          <p:nvSpPr>
            <p:cNvPr id="239" name="Rounded Rectangle 28"/>
            <p:cNvSpPr/>
            <p:nvPr/>
          </p:nvSpPr>
          <p:spPr>
            <a:xfrm>
              <a:off x="179512" y="1123077"/>
              <a:ext cx="2088232" cy="391597"/>
            </a:xfrm>
            <a:prstGeom prst="roundRect">
              <a:avLst/>
            </a:prstGeom>
            <a:solidFill>
              <a:schemeClr val="accent2">
                <a:lumMod val="75000"/>
              </a:schemeClr>
            </a:solidFill>
          </p:spPr>
          <p:txBody>
            <a:bodyPr wrap="square" rtlCol="0" anchor="ctr">
              <a:spAutoFit/>
            </a:bodyPr>
            <a:lstStyle/>
            <a:p>
              <a:pPr algn="ctr">
                <a:defRPr sz="1800">
                  <a:solidFill>
                    <a:srgbClr val="000000"/>
                  </a:solidFill>
                </a:defRPr>
              </a:pPr>
              <a:r>
                <a:rPr lang="en-US" sz="1700" dirty="0" smtClean="0">
                  <a:solidFill>
                    <a:schemeClr val="bg1"/>
                  </a:solidFill>
                  <a:latin typeface="Gill Sans MT" panose="020B0502020104020203" pitchFamily="34" charset="0"/>
                </a:rPr>
                <a:t>Access point (AP)</a:t>
              </a:r>
              <a:endParaRPr lang="en-US" sz="1700" dirty="0">
                <a:solidFill>
                  <a:schemeClr val="bg1"/>
                </a:solidFill>
                <a:latin typeface="Gill Sans MT" panose="020B0502020104020203" pitchFamily="34" charset="0"/>
              </a:endParaRPr>
            </a:p>
          </p:txBody>
        </p:sp>
      </p:grpSp>
      <p:grpSp>
        <p:nvGrpSpPr>
          <p:cNvPr id="9" name="Group 8"/>
          <p:cNvGrpSpPr/>
          <p:nvPr/>
        </p:nvGrpSpPr>
        <p:grpSpPr>
          <a:xfrm>
            <a:off x="1835696" y="3851682"/>
            <a:ext cx="1800200" cy="983785"/>
            <a:chOff x="418337" y="3566916"/>
            <a:chExt cx="1659845" cy="793488"/>
          </a:xfrm>
        </p:grpSpPr>
        <p:grpSp>
          <p:nvGrpSpPr>
            <p:cNvPr id="10" name="Group 9"/>
            <p:cNvGrpSpPr/>
            <p:nvPr/>
          </p:nvGrpSpPr>
          <p:grpSpPr>
            <a:xfrm>
              <a:off x="418337" y="3566916"/>
              <a:ext cx="1659845" cy="793488"/>
              <a:chOff x="3624020" y="2159429"/>
              <a:chExt cx="2216259" cy="789162"/>
            </a:xfrm>
          </p:grpSpPr>
          <p:sp>
            <p:nvSpPr>
              <p:cNvPr id="15" name="Rounded Rectangle 14"/>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6" name="Rounded Rectangle 15"/>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 name="Rounded Rectangle 16"/>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 name="Rectangle 17"/>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 name="Triangle 18"/>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0" name="Group 19"/>
              <p:cNvGrpSpPr/>
              <p:nvPr/>
            </p:nvGrpSpPr>
            <p:grpSpPr>
              <a:xfrm>
                <a:off x="3624020" y="2177511"/>
                <a:ext cx="645764" cy="100739"/>
                <a:chOff x="2508142" y="3448373"/>
                <a:chExt cx="1048719" cy="100739"/>
              </a:xfrm>
            </p:grpSpPr>
            <p:sp>
              <p:nvSpPr>
                <p:cNvPr id="33" name="Oval 32"/>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4" name="Oval 33"/>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5" name="Oval 34"/>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1" name="Triangle 20"/>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22" name="Group 21"/>
              <p:cNvGrpSpPr/>
              <p:nvPr/>
            </p:nvGrpSpPr>
            <p:grpSpPr>
              <a:xfrm>
                <a:off x="5194515" y="2159429"/>
                <a:ext cx="645764" cy="100739"/>
                <a:chOff x="2508142" y="3448373"/>
                <a:chExt cx="1048719" cy="100739"/>
              </a:xfrm>
            </p:grpSpPr>
            <p:sp>
              <p:nvSpPr>
                <p:cNvPr id="30" name="Oval 29"/>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1" name="Oval 30"/>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 name="Oval 31"/>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23" name="Rounded Rectangle 22"/>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4" name="Rounded Rectangle 23"/>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5" name="Rounded Rectangle 24"/>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 name="Left Bracket 25"/>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ounded Rectangle 26"/>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8" name="Oval 27"/>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 name="Rounded Rectangle 28"/>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1" name="Group 10"/>
            <p:cNvGrpSpPr/>
            <p:nvPr/>
          </p:nvGrpSpPr>
          <p:grpSpPr>
            <a:xfrm>
              <a:off x="1016350" y="3770954"/>
              <a:ext cx="457270" cy="60456"/>
              <a:chOff x="4726983" y="3471623"/>
              <a:chExt cx="1005840" cy="182879"/>
            </a:xfrm>
          </p:grpSpPr>
          <p:sp>
            <p:nvSpPr>
              <p:cNvPr id="12" name="Rectangle 11"/>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 name="Rectangle 12"/>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 name="Rectangle 13"/>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sp>
        <p:nvSpPr>
          <p:cNvPr id="49" name="Rectangle 48"/>
          <p:cNvSpPr/>
          <p:nvPr/>
        </p:nvSpPr>
        <p:spPr>
          <a:xfrm>
            <a:off x="2411760" y="4011910"/>
            <a:ext cx="648072" cy="288032"/>
          </a:xfrm>
          <a:prstGeom prst="rect">
            <a:avLst/>
          </a:prstGeom>
          <a:noFill/>
          <a:ln w="5715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79" name="Group 378"/>
          <p:cNvGrpSpPr/>
          <p:nvPr/>
        </p:nvGrpSpPr>
        <p:grpSpPr>
          <a:xfrm>
            <a:off x="5508104" y="699542"/>
            <a:ext cx="2376264" cy="2774033"/>
            <a:chOff x="5508104" y="699542"/>
            <a:chExt cx="2376264" cy="2774033"/>
          </a:xfrm>
        </p:grpSpPr>
        <p:sp>
          <p:nvSpPr>
            <p:cNvPr id="122" name="Rectangle 121"/>
            <p:cNvSpPr/>
            <p:nvPr/>
          </p:nvSpPr>
          <p:spPr>
            <a:xfrm flipH="1">
              <a:off x="5508104" y="699542"/>
              <a:ext cx="2376264" cy="2774033"/>
            </a:xfrm>
            <a:prstGeom prst="rect">
              <a:avLst/>
            </a:prstGeom>
            <a:solidFill>
              <a:schemeClr val="bg1"/>
            </a:solidFill>
            <a:ln w="57150"/>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62" name="TextBox 261"/>
            <p:cNvSpPr txBox="1"/>
            <p:nvPr/>
          </p:nvSpPr>
          <p:spPr>
            <a:xfrm rot="4336919">
              <a:off x="6334442" y="1550689"/>
              <a:ext cx="702255" cy="584775"/>
            </a:xfrm>
            <a:prstGeom prst="rect">
              <a:avLst/>
            </a:prstGeom>
            <a:noFill/>
          </p:spPr>
          <p:txBody>
            <a:bodyPr wrap="square" rtlCol="0">
              <a:spAutoFit/>
            </a:bodyPr>
            <a:lstStyle/>
            <a:p>
              <a:r>
                <a:rPr lang="is-IS" sz="3200" dirty="0" smtClean="0">
                  <a:solidFill>
                    <a:schemeClr val="tx1">
                      <a:lumMod val="75000"/>
                      <a:lumOff val="25000"/>
                    </a:schemeClr>
                  </a:solidFill>
                  <a:latin typeface="Gill Sans MT"/>
                  <a:cs typeface="Gill Sans MT"/>
                </a:rPr>
                <a:t>…</a:t>
              </a:r>
              <a:endParaRPr lang="en-US" sz="3200" dirty="0" err="1" smtClean="0">
                <a:solidFill>
                  <a:schemeClr val="tx1">
                    <a:lumMod val="75000"/>
                    <a:lumOff val="25000"/>
                  </a:schemeClr>
                </a:solidFill>
                <a:latin typeface="Gill Sans MT"/>
                <a:cs typeface="Gill Sans MT"/>
              </a:endParaRPr>
            </a:p>
          </p:txBody>
        </p:sp>
        <p:sp>
          <p:nvSpPr>
            <p:cNvPr id="278" name="TextBox 277"/>
            <p:cNvSpPr txBox="1"/>
            <p:nvPr/>
          </p:nvSpPr>
          <p:spPr>
            <a:xfrm>
              <a:off x="6012160" y="1995686"/>
              <a:ext cx="1872208" cy="400110"/>
            </a:xfrm>
            <a:prstGeom prst="rect">
              <a:avLst/>
            </a:prstGeom>
            <a:noFill/>
          </p:spPr>
          <p:txBody>
            <a:bodyPr wrap="square" rtlCol="0">
              <a:spAutoFit/>
            </a:bodyPr>
            <a:lstStyle/>
            <a:p>
              <a:r>
                <a:rPr lang="en-US" sz="2000" dirty="0" err="1" smtClean="0">
                  <a:solidFill>
                    <a:schemeClr val="tx1">
                      <a:lumMod val="75000"/>
                      <a:lumOff val="25000"/>
                    </a:schemeClr>
                  </a:solidFill>
                  <a:latin typeface="Gill Sans MT"/>
                  <a:cs typeface="Gill Sans MT"/>
                </a:rPr>
                <a:t>N</a:t>
              </a:r>
              <a:r>
                <a:rPr lang="en-US" sz="2000" baseline="-25000" dirty="0" err="1" smtClean="0">
                  <a:solidFill>
                    <a:schemeClr val="tx1">
                      <a:lumMod val="75000"/>
                      <a:lumOff val="25000"/>
                    </a:schemeClr>
                  </a:solidFill>
                  <a:latin typeface="Gill Sans MT"/>
                  <a:cs typeface="Gill Sans MT"/>
                </a:rPr>
                <a:t>ue</a:t>
              </a:r>
              <a:r>
                <a:rPr lang="en-US" sz="2000" dirty="0" smtClean="0">
                  <a:solidFill>
                    <a:schemeClr val="tx1">
                      <a:lumMod val="75000"/>
                      <a:lumOff val="25000"/>
                    </a:schemeClr>
                  </a:solidFill>
                  <a:latin typeface="Gill Sans MT"/>
                  <a:cs typeface="Gill Sans MT"/>
                </a:rPr>
                <a:t> subarrays</a:t>
              </a:r>
            </a:p>
          </p:txBody>
        </p:sp>
      </p:grpSp>
      <p:cxnSp>
        <p:nvCxnSpPr>
          <p:cNvPr id="280" name="Straight Connector 279"/>
          <p:cNvCxnSpPr>
            <a:stCxn id="57" idx="1"/>
            <a:endCxn id="289" idx="1"/>
          </p:cNvCxnSpPr>
          <p:nvPr/>
        </p:nvCxnSpPr>
        <p:spPr>
          <a:xfrm>
            <a:off x="7812360" y="1347614"/>
            <a:ext cx="236736" cy="27514"/>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89" name="Rounded Rectangle 288"/>
          <p:cNvSpPr/>
          <p:nvPr/>
        </p:nvSpPr>
        <p:spPr>
          <a:xfrm>
            <a:off x="8049096" y="627534"/>
            <a:ext cx="1080120" cy="1495187"/>
          </a:xfrm>
          <a:prstGeom prst="roundRect">
            <a:avLst/>
          </a:prstGeom>
          <a:solidFill>
            <a:schemeClr val="bg1"/>
          </a:solidFill>
          <a:ln w="38100">
            <a:solidFill>
              <a:srgbClr val="0070C0"/>
            </a:solidFill>
            <a:prstDash val="solid"/>
          </a:ln>
        </p:spPr>
        <p:txBody>
          <a:bodyPr wrap="square" rtlCol="0" anchor="ctr">
            <a:spAutoFit/>
          </a:bodyPr>
          <a:lstStyle/>
          <a:p>
            <a:pPr algn="ctr"/>
            <a:r>
              <a:rPr lang="en-US" sz="1700" dirty="0" smtClean="0">
                <a:solidFill>
                  <a:schemeClr val="tx1">
                    <a:lumMod val="75000"/>
                    <a:lumOff val="25000"/>
                  </a:schemeClr>
                </a:solidFill>
                <a:latin typeface="Gill Sans MT"/>
                <a:cs typeface="Gill Sans MT"/>
              </a:rPr>
              <a:t>Planar analog subarray of patch antennas</a:t>
            </a:r>
          </a:p>
        </p:txBody>
      </p:sp>
      <p:sp>
        <p:nvSpPr>
          <p:cNvPr id="57" name="Rounded Rectangle 56"/>
          <p:cNvSpPr/>
          <p:nvPr/>
        </p:nvSpPr>
        <p:spPr>
          <a:xfrm flipH="1">
            <a:off x="6804248" y="771550"/>
            <a:ext cx="1008112" cy="1152128"/>
          </a:xfrm>
          <a:prstGeom prst="roundRect">
            <a:avLst/>
          </a:prstGeom>
          <a:noFill/>
          <a:ln w="38100">
            <a:solidFill>
              <a:srgbClr val="0070C0"/>
            </a:solidFill>
            <a:prstDash val="solid"/>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325" name="Group 324"/>
          <p:cNvGrpSpPr/>
          <p:nvPr/>
        </p:nvGrpSpPr>
        <p:grpSpPr>
          <a:xfrm>
            <a:off x="8028384" y="4011910"/>
            <a:ext cx="938218" cy="936104"/>
            <a:chOff x="7668344" y="3867894"/>
            <a:chExt cx="1008112" cy="1005840"/>
          </a:xfrm>
        </p:grpSpPr>
        <p:sp>
          <p:nvSpPr>
            <p:cNvPr id="47" name="Rectangle 46"/>
            <p:cNvSpPr/>
            <p:nvPr/>
          </p:nvSpPr>
          <p:spPr>
            <a:xfrm>
              <a:off x="7668344" y="3867894"/>
              <a:ext cx="1008112" cy="100584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46" name="Rectangle 45"/>
            <p:cNvSpPr/>
            <p:nvPr/>
          </p:nvSpPr>
          <p:spPr>
            <a:xfrm>
              <a:off x="7812360" y="4443958"/>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299" name="Rectangle 298"/>
            <p:cNvSpPr/>
            <p:nvPr/>
          </p:nvSpPr>
          <p:spPr>
            <a:xfrm>
              <a:off x="8244408" y="4443958"/>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01" name="Rectangle 300"/>
            <p:cNvSpPr/>
            <p:nvPr/>
          </p:nvSpPr>
          <p:spPr>
            <a:xfrm>
              <a:off x="8244408" y="4011910"/>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324" name="Rectangle 323"/>
            <p:cNvSpPr/>
            <p:nvPr/>
          </p:nvSpPr>
          <p:spPr>
            <a:xfrm>
              <a:off x="7812360" y="4011910"/>
              <a:ext cx="288032" cy="283148"/>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326" name="Rounded Rectangle 325"/>
          <p:cNvSpPr/>
          <p:nvPr/>
        </p:nvSpPr>
        <p:spPr>
          <a:xfrm flipH="1">
            <a:off x="6444208" y="3703120"/>
            <a:ext cx="864096" cy="1152128"/>
          </a:xfrm>
          <a:prstGeom prst="roundRect">
            <a:avLst/>
          </a:prstGeom>
          <a:noFill/>
          <a:ln w="38100">
            <a:solidFill>
              <a:srgbClr val="0070C0"/>
            </a:solidFill>
            <a:prstDash val="solid"/>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330" name="Straight Connector 329"/>
          <p:cNvCxnSpPr/>
          <p:nvPr/>
        </p:nvCxnSpPr>
        <p:spPr>
          <a:xfrm flipH="1">
            <a:off x="7236296" y="2139702"/>
            <a:ext cx="936104" cy="1601157"/>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37" name="TextBox 336"/>
          <p:cNvSpPr txBox="1"/>
          <p:nvPr/>
        </p:nvSpPr>
        <p:spPr>
          <a:xfrm>
            <a:off x="7524328" y="3579862"/>
            <a:ext cx="2348273" cy="338554"/>
          </a:xfrm>
          <a:prstGeom prst="rect">
            <a:avLst/>
          </a:prstGeom>
          <a:noFill/>
        </p:spPr>
        <p:txBody>
          <a:bodyPr wrap="square" rtlCol="0">
            <a:spAutoFit/>
          </a:bodyPr>
          <a:lstStyle/>
          <a:p>
            <a:r>
              <a:rPr lang="en-US" sz="1600" b="1" smtClean="0">
                <a:solidFill>
                  <a:schemeClr val="tx1">
                    <a:lumMod val="75000"/>
                    <a:lumOff val="25000"/>
                  </a:schemeClr>
                </a:solidFill>
                <a:latin typeface="Gill Sans MT"/>
                <a:cs typeface="Gill Sans MT"/>
              </a:rPr>
              <a:t>UPA top view</a:t>
            </a:r>
            <a:endParaRPr lang="en-US" sz="1600" b="1" dirty="0" smtClean="0">
              <a:solidFill>
                <a:schemeClr val="tx1">
                  <a:lumMod val="75000"/>
                  <a:lumOff val="25000"/>
                </a:schemeClr>
              </a:solidFill>
              <a:latin typeface="Gill Sans MT"/>
              <a:cs typeface="Gill Sans MT"/>
            </a:endParaRPr>
          </a:p>
        </p:txBody>
      </p:sp>
      <p:sp>
        <p:nvSpPr>
          <p:cNvPr id="338" name="Left Brace 337"/>
          <p:cNvSpPr/>
          <p:nvPr/>
        </p:nvSpPr>
        <p:spPr>
          <a:xfrm rot="5400000">
            <a:off x="8388424" y="3867894"/>
            <a:ext cx="216024" cy="360040"/>
          </a:xfrm>
          <a:prstGeom prst="leftBrac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Left Brace 343"/>
          <p:cNvSpPr/>
          <p:nvPr/>
        </p:nvSpPr>
        <p:spPr>
          <a:xfrm>
            <a:off x="7956376" y="4299942"/>
            <a:ext cx="216024" cy="360040"/>
          </a:xfrm>
          <a:prstGeom prst="leftBrac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6" name="Straight Connector 345"/>
          <p:cNvCxnSpPr>
            <a:stCxn id="338" idx="1"/>
          </p:cNvCxnSpPr>
          <p:nvPr/>
        </p:nvCxnSpPr>
        <p:spPr>
          <a:xfrm flipH="1">
            <a:off x="7956376" y="3939902"/>
            <a:ext cx="540060" cy="0"/>
          </a:xfrm>
          <a:prstGeom prst="lin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a:endCxn id="344" idx="1"/>
          </p:cNvCxnSpPr>
          <p:nvPr/>
        </p:nvCxnSpPr>
        <p:spPr>
          <a:xfrm>
            <a:off x="7956376" y="3939902"/>
            <a:ext cx="0" cy="540060"/>
          </a:xfrm>
          <a:prstGeom prst="line">
            <a:avLst/>
          </a:prstGeom>
          <a:ln cap="rnd">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flipH="1">
            <a:off x="7812360" y="4155926"/>
            <a:ext cx="144016" cy="216024"/>
          </a:xfrm>
          <a:prstGeom prst="line">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pic>
        <p:nvPicPr>
          <p:cNvPr id="365" name="Picture 364"/>
          <p:cNvPicPr>
            <a:picLocks noChangeAspect="1"/>
          </p:cNvPicPr>
          <p:nvPr/>
        </p:nvPicPr>
        <p:blipFill>
          <a:blip r:embed="rId5"/>
          <a:stretch>
            <a:fillRect/>
          </a:stretch>
        </p:blipFill>
        <p:spPr>
          <a:xfrm>
            <a:off x="7668344" y="4371950"/>
            <a:ext cx="153221" cy="522345"/>
          </a:xfrm>
          <a:prstGeom prst="rect">
            <a:avLst/>
          </a:prstGeom>
        </p:spPr>
      </p:pic>
      <p:cxnSp>
        <p:nvCxnSpPr>
          <p:cNvPr id="367" name="Straight Connector 366"/>
          <p:cNvCxnSpPr>
            <a:stCxn id="289" idx="2"/>
          </p:cNvCxnSpPr>
          <p:nvPr/>
        </p:nvCxnSpPr>
        <p:spPr>
          <a:xfrm>
            <a:off x="8589156" y="2122721"/>
            <a:ext cx="15292" cy="521037"/>
          </a:xfrm>
          <a:prstGeom prst="line">
            <a:avLst/>
          </a:prstGeom>
          <a:ln w="38100">
            <a:solidFill>
              <a:srgbClr val="0070C0"/>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5586984" y="1995686"/>
            <a:ext cx="72008" cy="0"/>
          </a:xfrm>
          <a:prstGeom prst="line">
            <a:avLst/>
          </a:prstGeom>
          <a:ln w="285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p:nvGrpSpPr>
        <p:grpSpPr>
          <a:xfrm>
            <a:off x="5668458" y="771550"/>
            <a:ext cx="1961087" cy="2667603"/>
            <a:chOff x="5668458" y="771550"/>
            <a:chExt cx="1961087" cy="2667603"/>
          </a:xfrm>
        </p:grpSpPr>
        <p:cxnSp>
          <p:nvCxnSpPr>
            <p:cNvPr id="259" name="Straight Connector 258"/>
            <p:cNvCxnSpPr/>
            <p:nvPr/>
          </p:nvCxnSpPr>
          <p:spPr>
            <a:xfrm>
              <a:off x="5868144" y="2796920"/>
              <a:ext cx="841248" cy="10965"/>
            </a:xfrm>
            <a:prstGeom prst="line">
              <a:avLst/>
            </a:prstGeom>
            <a:ln w="3048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260" name="Picture 259"/>
            <p:cNvPicPr>
              <a:picLocks noChangeAspect="1"/>
            </p:cNvPicPr>
            <p:nvPr/>
          </p:nvPicPr>
          <p:blipFill>
            <a:blip r:embed="rId3"/>
            <a:stretch>
              <a:fillRect/>
            </a:stretch>
          </p:blipFill>
          <p:spPr>
            <a:xfrm rot="16200000" flipH="1" flipV="1">
              <a:off x="6567171" y="2376779"/>
              <a:ext cx="1083427" cy="1041321"/>
            </a:xfrm>
            <a:prstGeom prst="rect">
              <a:avLst/>
            </a:prstGeom>
          </p:spPr>
        </p:pic>
        <p:cxnSp>
          <p:nvCxnSpPr>
            <p:cNvPr id="267" name="Straight Connector 266"/>
            <p:cNvCxnSpPr/>
            <p:nvPr/>
          </p:nvCxnSpPr>
          <p:spPr>
            <a:xfrm>
              <a:off x="5976622" y="1225934"/>
              <a:ext cx="832502" cy="10965"/>
            </a:xfrm>
            <a:prstGeom prst="line">
              <a:avLst/>
            </a:prstGeom>
            <a:ln w="285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268" name="Picture 267"/>
            <p:cNvPicPr>
              <a:picLocks noChangeAspect="1"/>
            </p:cNvPicPr>
            <p:nvPr/>
          </p:nvPicPr>
          <p:blipFill>
            <a:blip r:embed="rId3"/>
            <a:stretch>
              <a:fillRect/>
            </a:stretch>
          </p:blipFill>
          <p:spPr>
            <a:xfrm rot="16200000" flipH="1" flipV="1">
              <a:off x="6567171" y="792603"/>
              <a:ext cx="1083427" cy="1041321"/>
            </a:xfrm>
            <a:prstGeom prst="rect">
              <a:avLst/>
            </a:prstGeom>
          </p:spPr>
        </p:pic>
        <p:sp>
          <p:nvSpPr>
            <p:cNvPr id="276" name="Rounded Rectangle 275"/>
            <p:cNvSpPr/>
            <p:nvPr/>
          </p:nvSpPr>
          <p:spPr>
            <a:xfrm flipH="1">
              <a:off x="6084168" y="987574"/>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277" name="Rounded Rectangle 276"/>
            <p:cNvSpPr/>
            <p:nvPr/>
          </p:nvSpPr>
          <p:spPr>
            <a:xfrm flipH="1">
              <a:off x="6084168" y="2571750"/>
              <a:ext cx="674320" cy="510778"/>
            </a:xfrm>
            <a:prstGeom prst="roundRect">
              <a:avLst/>
            </a:prstGeom>
            <a:solidFill>
              <a:srgbClr val="ABF361"/>
            </a:solidFill>
            <a:ln>
              <a:solidFill>
                <a:srgbClr val="6699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1200" dirty="0" smtClean="0">
                  <a:solidFill>
                    <a:sysClr val="windowText" lastClr="000000"/>
                  </a:solidFill>
                  <a:latin typeface="Gill Sans MT"/>
                  <a:cs typeface="Gill Sans MT"/>
                </a:rPr>
                <a:t>RF Chain</a:t>
              </a:r>
              <a:endParaRPr lang="en-US" sz="1200" dirty="0">
                <a:solidFill>
                  <a:sysClr val="windowText" lastClr="000000"/>
                </a:solidFill>
                <a:latin typeface="Gill Sans MT"/>
                <a:cs typeface="Gill Sans MT"/>
              </a:endParaRPr>
            </a:p>
          </p:txBody>
        </p:sp>
        <p:sp>
          <p:nvSpPr>
            <p:cNvPr id="132" name="Rounded Rectangle 131"/>
            <p:cNvSpPr/>
            <p:nvPr/>
          </p:nvSpPr>
          <p:spPr>
            <a:xfrm rot="16200000" flipH="1">
              <a:off x="4622194" y="1901869"/>
              <a:ext cx="2436227" cy="343700"/>
            </a:xfrm>
            <a:prstGeom prst="roundRect">
              <a:avLst/>
            </a:prstGeom>
            <a:solidFill>
              <a:srgbClr val="ABF361"/>
            </a:solidFill>
            <a:ln w="25400">
              <a:solidFill>
                <a:srgbClr val="669900"/>
              </a:solidFill>
            </a:ln>
          </p:spPr>
          <p:txBody>
            <a:bodyPr wrap="square" rtlCol="0" anchor="ctr">
              <a:spAutoFit/>
            </a:bodyPr>
            <a:lstStyle/>
            <a:p>
              <a:pPr algn="ctr"/>
              <a:r>
                <a:rPr lang="en-US" sz="1400" dirty="0" smtClean="0">
                  <a:solidFill>
                    <a:sysClr val="windowText" lastClr="000000"/>
                  </a:solidFill>
                  <a:latin typeface="Gill Sans MT"/>
                  <a:cs typeface="Gill Sans MT"/>
                </a:rPr>
                <a:t>Digital Beamforming</a:t>
              </a:r>
              <a:endParaRPr lang="en-US" sz="1400" dirty="0">
                <a:solidFill>
                  <a:sysClr val="windowText" lastClr="000000"/>
                </a:solidFill>
                <a:latin typeface="Gill Sans MT"/>
                <a:cs typeface="Gill Sans MT"/>
              </a:endParaRPr>
            </a:p>
          </p:txBody>
        </p:sp>
      </p:grpSp>
      <p:cxnSp>
        <p:nvCxnSpPr>
          <p:cNvPr id="4" name="Straight Arrow Connector 3"/>
          <p:cNvCxnSpPr/>
          <p:nvPr/>
        </p:nvCxnSpPr>
        <p:spPr>
          <a:xfrm flipV="1">
            <a:off x="971600" y="2283718"/>
            <a:ext cx="720080" cy="720080"/>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H="1" flipV="1">
            <a:off x="2411760" y="2355726"/>
            <a:ext cx="216024" cy="1440160"/>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H="1" flipV="1">
            <a:off x="3059832" y="2355726"/>
            <a:ext cx="792088" cy="864096"/>
          </a:xfrm>
          <a:prstGeom prst="straightConnector1">
            <a:avLst/>
          </a:prstGeom>
          <a:ln w="50800">
            <a:solidFill>
              <a:srgbClr val="FFFF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7" name="Rounded Rectangle 186"/>
          <p:cNvSpPr/>
          <p:nvPr/>
        </p:nvSpPr>
        <p:spPr>
          <a:xfrm>
            <a:off x="8028384" y="2206055"/>
            <a:ext cx="1104941" cy="1271349"/>
          </a:xfrm>
          <a:prstGeom prst="roundRect">
            <a:avLst/>
          </a:prstGeom>
          <a:solidFill>
            <a:schemeClr val="bg1"/>
          </a:solidFill>
          <a:ln w="38100">
            <a:solidFill>
              <a:srgbClr val="0070C0"/>
            </a:solidFill>
            <a:prstDash val="solid"/>
          </a:ln>
        </p:spPr>
        <p:txBody>
          <a:bodyPr wrap="square" rtlCol="0" anchor="ctr">
            <a:spAutoFit/>
          </a:bodyPr>
          <a:lstStyle/>
          <a:p>
            <a:pPr algn="ctr"/>
            <a:r>
              <a:rPr lang="en-US" sz="1400" dirty="0" smtClean="0">
                <a:solidFill>
                  <a:schemeClr val="tx1">
                    <a:lumMod val="75000"/>
                    <a:lumOff val="25000"/>
                  </a:schemeClr>
                </a:solidFill>
                <a:latin typeface="Gill Sans MT"/>
                <a:cs typeface="Gill Sans MT"/>
              </a:rPr>
              <a:t>Phase and magnitude variable with full precision</a:t>
            </a:r>
          </a:p>
        </p:txBody>
      </p:sp>
    </p:spTree>
    <p:extLst>
      <p:ext uri="{BB962C8B-B14F-4D97-AF65-F5344CB8AC3E}">
        <p14:creationId xmlns:p14="http://schemas.microsoft.com/office/powerpoint/2010/main" val="107080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 y="555526"/>
            <a:ext cx="9144000" cy="4427984"/>
          </a:xfrm>
          <a:prstGeom prst="rect">
            <a:avLst/>
          </a:prstGeom>
        </p:spPr>
      </p:pic>
      <p:sp>
        <p:nvSpPr>
          <p:cNvPr id="13" name="Rectangle 12"/>
          <p:cNvSpPr/>
          <p:nvPr/>
        </p:nvSpPr>
        <p:spPr>
          <a:xfrm>
            <a:off x="5881888" y="4896612"/>
            <a:ext cx="3262112" cy="246888"/>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sp>
        <p:nvSpPr>
          <p:cNvPr id="2" name="Title 1"/>
          <p:cNvSpPr>
            <a:spLocks noGrp="1"/>
          </p:cNvSpPr>
          <p:nvPr>
            <p:ph type="title"/>
          </p:nvPr>
        </p:nvSpPr>
        <p:spPr>
          <a:xfrm>
            <a:off x="395536" y="-19580"/>
            <a:ext cx="8229600" cy="702230"/>
          </a:xfrm>
        </p:spPr>
        <p:txBody>
          <a:bodyPr/>
          <a:lstStyle/>
          <a:p>
            <a:r>
              <a:rPr lang="en-US" dirty="0" smtClean="0"/>
              <a:t>Other assumptions</a:t>
            </a:r>
            <a:endParaRPr lang="en-US" dirty="0"/>
          </a:p>
        </p:txBody>
      </p:sp>
      <p:sp>
        <p:nvSpPr>
          <p:cNvPr id="4" name="Slide Number Placeholder 3"/>
          <p:cNvSpPr>
            <a:spLocks noGrp="1"/>
          </p:cNvSpPr>
          <p:nvPr>
            <p:ph type="sldNum" sz="quarter" idx="11"/>
          </p:nvPr>
        </p:nvSpPr>
        <p:spPr/>
        <p:txBody>
          <a:bodyPr/>
          <a:lstStyle/>
          <a:p>
            <a:fld id="{949800EB-BCE0-4F84-93C5-500DAB48EB57}" type="slidenum">
              <a:rPr lang="es-ES_tradnl" smtClean="0"/>
              <a:pPr/>
              <a:t>8</a:t>
            </a:fld>
            <a:endParaRPr lang="es-ES_tradnl"/>
          </a:p>
        </p:txBody>
      </p:sp>
      <p:grpSp>
        <p:nvGrpSpPr>
          <p:cNvPr id="17" name="Group 16"/>
          <p:cNvGrpSpPr/>
          <p:nvPr/>
        </p:nvGrpSpPr>
        <p:grpSpPr>
          <a:xfrm>
            <a:off x="0" y="4037076"/>
            <a:ext cx="6503657" cy="1106424"/>
            <a:chOff x="855785" y="3662295"/>
            <a:chExt cx="8091157" cy="1106424"/>
          </a:xfrm>
        </p:grpSpPr>
        <p:sp>
          <p:nvSpPr>
            <p:cNvPr id="42" name="Rectangle 4"/>
            <p:cNvSpPr/>
            <p:nvPr/>
          </p:nvSpPr>
          <p:spPr>
            <a:xfrm>
              <a:off x="1943660" y="3662295"/>
              <a:ext cx="7003282" cy="1106424"/>
            </a:xfrm>
            <a:custGeom>
              <a:avLst/>
              <a:gdLst>
                <a:gd name="connsiteX0" fmla="*/ 0 w 7905027"/>
                <a:gd name="connsiteY0" fmla="*/ 0 h 591033"/>
                <a:gd name="connsiteX1" fmla="*/ 7905027 w 7905027"/>
                <a:gd name="connsiteY1" fmla="*/ 0 h 591033"/>
                <a:gd name="connsiteX2" fmla="*/ 7905027 w 7905027"/>
                <a:gd name="connsiteY2" fmla="*/ 591033 h 591033"/>
                <a:gd name="connsiteX3" fmla="*/ 0 w 7905027"/>
                <a:gd name="connsiteY3" fmla="*/ 591033 h 591033"/>
                <a:gd name="connsiteX4" fmla="*/ 0 w 7905027"/>
                <a:gd name="connsiteY4" fmla="*/ 0 h 591033"/>
                <a:gd name="connsiteX0" fmla="*/ 0 w 7905027"/>
                <a:gd name="connsiteY0" fmla="*/ 643688 h 1234721"/>
                <a:gd name="connsiteX1" fmla="*/ 2025316 w 7905027"/>
                <a:gd name="connsiteY1" fmla="*/ 0 h 1234721"/>
                <a:gd name="connsiteX2" fmla="*/ 7905027 w 7905027"/>
                <a:gd name="connsiteY2" fmla="*/ 643688 h 1234721"/>
                <a:gd name="connsiteX3" fmla="*/ 7905027 w 7905027"/>
                <a:gd name="connsiteY3" fmla="*/ 1234721 h 1234721"/>
                <a:gd name="connsiteX4" fmla="*/ 0 w 7905027"/>
                <a:gd name="connsiteY4" fmla="*/ 1234721 h 1234721"/>
                <a:gd name="connsiteX5" fmla="*/ 0 w 7905027"/>
                <a:gd name="connsiteY5" fmla="*/ 643688 h 1234721"/>
                <a:gd name="connsiteX0" fmla="*/ 0 w 7905027"/>
                <a:gd name="connsiteY0" fmla="*/ 1004635 h 1595668"/>
                <a:gd name="connsiteX1" fmla="*/ 2229853 w 7905027"/>
                <a:gd name="connsiteY1" fmla="*/ 0 h 1595668"/>
                <a:gd name="connsiteX2" fmla="*/ 7905027 w 7905027"/>
                <a:gd name="connsiteY2" fmla="*/ 1004635 h 1595668"/>
                <a:gd name="connsiteX3" fmla="*/ 7905027 w 7905027"/>
                <a:gd name="connsiteY3" fmla="*/ 1595668 h 1595668"/>
                <a:gd name="connsiteX4" fmla="*/ 0 w 7905027"/>
                <a:gd name="connsiteY4" fmla="*/ 1595668 h 1595668"/>
                <a:gd name="connsiteX5" fmla="*/ 0 w 7905027"/>
                <a:gd name="connsiteY5" fmla="*/ 1004635 h 1595668"/>
                <a:gd name="connsiteX0" fmla="*/ 0 w 7905027"/>
                <a:gd name="connsiteY0" fmla="*/ 751972 h 1343005"/>
                <a:gd name="connsiteX1" fmla="*/ 3529264 w 7905027"/>
                <a:gd name="connsiteY1" fmla="*/ 0 h 1343005"/>
                <a:gd name="connsiteX2" fmla="*/ 7905027 w 7905027"/>
                <a:gd name="connsiteY2" fmla="*/ 751972 h 1343005"/>
                <a:gd name="connsiteX3" fmla="*/ 7905027 w 7905027"/>
                <a:gd name="connsiteY3" fmla="*/ 1343005 h 1343005"/>
                <a:gd name="connsiteX4" fmla="*/ 0 w 7905027"/>
                <a:gd name="connsiteY4" fmla="*/ 1343005 h 1343005"/>
                <a:gd name="connsiteX5" fmla="*/ 0 w 7905027"/>
                <a:gd name="connsiteY5" fmla="*/ 751972 h 1343005"/>
                <a:gd name="connsiteX0" fmla="*/ 0 w 7905027"/>
                <a:gd name="connsiteY0" fmla="*/ 848225 h 1439258"/>
                <a:gd name="connsiteX1" fmla="*/ 1219201 w 7905027"/>
                <a:gd name="connsiteY1" fmla="*/ 0 h 1439258"/>
                <a:gd name="connsiteX2" fmla="*/ 7905027 w 7905027"/>
                <a:gd name="connsiteY2" fmla="*/ 848225 h 1439258"/>
                <a:gd name="connsiteX3" fmla="*/ 7905027 w 7905027"/>
                <a:gd name="connsiteY3" fmla="*/ 1439258 h 1439258"/>
                <a:gd name="connsiteX4" fmla="*/ 0 w 7905027"/>
                <a:gd name="connsiteY4" fmla="*/ 1439258 h 1439258"/>
                <a:gd name="connsiteX5" fmla="*/ 0 w 7905027"/>
                <a:gd name="connsiteY5" fmla="*/ 848225 h 1439258"/>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24162 h 1415195"/>
                <a:gd name="connsiteX1" fmla="*/ 1664370 w 7905027"/>
                <a:gd name="connsiteY1" fmla="*/ 0 h 1415195"/>
                <a:gd name="connsiteX2" fmla="*/ 7905027 w 7905027"/>
                <a:gd name="connsiteY2" fmla="*/ 824162 h 1415195"/>
                <a:gd name="connsiteX3" fmla="*/ 7905027 w 7905027"/>
                <a:gd name="connsiteY3" fmla="*/ 1415195 h 1415195"/>
                <a:gd name="connsiteX4" fmla="*/ 0 w 7905027"/>
                <a:gd name="connsiteY4" fmla="*/ 1415195 h 1415195"/>
                <a:gd name="connsiteX5" fmla="*/ 0 w 7905027"/>
                <a:gd name="connsiteY5" fmla="*/ 824162 h 1415195"/>
                <a:gd name="connsiteX0" fmla="*/ 0 w 7905027"/>
                <a:gd name="connsiteY0" fmla="*/ 862675 h 1453708"/>
                <a:gd name="connsiteX1" fmla="*/ 1664370 w 7905027"/>
                <a:gd name="connsiteY1" fmla="*/ 38513 h 1453708"/>
                <a:gd name="connsiteX2" fmla="*/ 2778370 w 7905027"/>
                <a:gd name="connsiteY2" fmla="*/ 161631 h 1453708"/>
                <a:gd name="connsiteX3" fmla="*/ 7905027 w 7905027"/>
                <a:gd name="connsiteY3" fmla="*/ 862675 h 1453708"/>
                <a:gd name="connsiteX4" fmla="*/ 7905027 w 7905027"/>
                <a:gd name="connsiteY4" fmla="*/ 1453708 h 1453708"/>
                <a:gd name="connsiteX5" fmla="*/ 0 w 7905027"/>
                <a:gd name="connsiteY5" fmla="*/ 1453708 h 1453708"/>
                <a:gd name="connsiteX6" fmla="*/ 0 w 7905027"/>
                <a:gd name="connsiteY6" fmla="*/ 862675 h 1453708"/>
                <a:gd name="connsiteX0" fmla="*/ 0 w 7905027"/>
                <a:gd name="connsiteY0" fmla="*/ 884680 h 1475713"/>
                <a:gd name="connsiteX1" fmla="*/ 1664370 w 7905027"/>
                <a:gd name="connsiteY1" fmla="*/ 60518 h 1475713"/>
                <a:gd name="connsiteX2" fmla="*/ 2886654 w 7905027"/>
                <a:gd name="connsiteY2" fmla="*/ 111447 h 1475713"/>
                <a:gd name="connsiteX3" fmla="*/ 7905027 w 7905027"/>
                <a:gd name="connsiteY3" fmla="*/ 884680 h 1475713"/>
                <a:gd name="connsiteX4" fmla="*/ 7905027 w 7905027"/>
                <a:gd name="connsiteY4" fmla="*/ 1475713 h 1475713"/>
                <a:gd name="connsiteX5" fmla="*/ 0 w 7905027"/>
                <a:gd name="connsiteY5" fmla="*/ 1475713 h 1475713"/>
                <a:gd name="connsiteX6" fmla="*/ 0 w 7905027"/>
                <a:gd name="connsiteY6" fmla="*/ 884680 h 1475713"/>
                <a:gd name="connsiteX0" fmla="*/ 0 w 7905027"/>
                <a:gd name="connsiteY0" fmla="*/ 901690 h 1492723"/>
                <a:gd name="connsiteX1" fmla="*/ 1664370 w 7905027"/>
                <a:gd name="connsiteY1" fmla="*/ 77528 h 1492723"/>
                <a:gd name="connsiteX2" fmla="*/ 2958843 w 7905027"/>
                <a:gd name="connsiteY2" fmla="*/ 92362 h 1492723"/>
                <a:gd name="connsiteX3" fmla="*/ 7905027 w 7905027"/>
                <a:gd name="connsiteY3" fmla="*/ 901690 h 1492723"/>
                <a:gd name="connsiteX4" fmla="*/ 7905027 w 7905027"/>
                <a:gd name="connsiteY4" fmla="*/ 1492723 h 1492723"/>
                <a:gd name="connsiteX5" fmla="*/ 0 w 7905027"/>
                <a:gd name="connsiteY5" fmla="*/ 1492723 h 1492723"/>
                <a:gd name="connsiteX6" fmla="*/ 0 w 7905027"/>
                <a:gd name="connsiteY6" fmla="*/ 901690 h 1492723"/>
                <a:gd name="connsiteX0" fmla="*/ 0 w 7905027"/>
                <a:gd name="connsiteY0" fmla="*/ 901690 h 1492723"/>
                <a:gd name="connsiteX1" fmla="*/ 1664370 w 7905027"/>
                <a:gd name="connsiteY1" fmla="*/ 77528 h 1492723"/>
                <a:gd name="connsiteX2" fmla="*/ 2958843 w 7905027"/>
                <a:gd name="connsiteY2" fmla="*/ 92362 h 1492723"/>
                <a:gd name="connsiteX3" fmla="*/ 4186064 w 7905027"/>
                <a:gd name="connsiteY3" fmla="*/ 381121 h 1492723"/>
                <a:gd name="connsiteX4" fmla="*/ 7905027 w 7905027"/>
                <a:gd name="connsiteY4" fmla="*/ 901690 h 1492723"/>
                <a:gd name="connsiteX5" fmla="*/ 7905027 w 7905027"/>
                <a:gd name="connsiteY5" fmla="*/ 1492723 h 1492723"/>
                <a:gd name="connsiteX6" fmla="*/ 0 w 7905027"/>
                <a:gd name="connsiteY6" fmla="*/ 1492723 h 1492723"/>
                <a:gd name="connsiteX7" fmla="*/ 0 w 7905027"/>
                <a:gd name="connsiteY7" fmla="*/ 901690 h 1492723"/>
                <a:gd name="connsiteX0" fmla="*/ 0 w 7905027"/>
                <a:gd name="connsiteY0" fmla="*/ 901690 h 1492723"/>
                <a:gd name="connsiteX1" fmla="*/ 1664370 w 7905027"/>
                <a:gd name="connsiteY1" fmla="*/ 77528 h 1492723"/>
                <a:gd name="connsiteX2" fmla="*/ 2958843 w 7905027"/>
                <a:gd name="connsiteY2" fmla="*/ 92362 h 1492723"/>
                <a:gd name="connsiteX3" fmla="*/ 3957464 w 7905027"/>
                <a:gd name="connsiteY3" fmla="*/ 489405 h 1492723"/>
                <a:gd name="connsiteX4" fmla="*/ 7905027 w 7905027"/>
                <a:gd name="connsiteY4" fmla="*/ 901690 h 1492723"/>
                <a:gd name="connsiteX5" fmla="*/ 7905027 w 7905027"/>
                <a:gd name="connsiteY5" fmla="*/ 1492723 h 1492723"/>
                <a:gd name="connsiteX6" fmla="*/ 0 w 7905027"/>
                <a:gd name="connsiteY6" fmla="*/ 1492723 h 1492723"/>
                <a:gd name="connsiteX7" fmla="*/ 0 w 7905027"/>
                <a:gd name="connsiteY7" fmla="*/ 901690 h 1492723"/>
                <a:gd name="connsiteX0" fmla="*/ 0 w 9129091"/>
                <a:gd name="connsiteY0" fmla="*/ 885322 h 1492723"/>
                <a:gd name="connsiteX1" fmla="*/ 2888434 w 9129091"/>
                <a:gd name="connsiteY1" fmla="*/ 77528 h 1492723"/>
                <a:gd name="connsiteX2" fmla="*/ 4182907 w 9129091"/>
                <a:gd name="connsiteY2" fmla="*/ 92362 h 1492723"/>
                <a:gd name="connsiteX3" fmla="*/ 5181528 w 9129091"/>
                <a:gd name="connsiteY3" fmla="*/ 489405 h 1492723"/>
                <a:gd name="connsiteX4" fmla="*/ 9129091 w 9129091"/>
                <a:gd name="connsiteY4" fmla="*/ 901690 h 1492723"/>
                <a:gd name="connsiteX5" fmla="*/ 9129091 w 9129091"/>
                <a:gd name="connsiteY5" fmla="*/ 1492723 h 1492723"/>
                <a:gd name="connsiteX6" fmla="*/ 1224064 w 9129091"/>
                <a:gd name="connsiteY6" fmla="*/ 1492723 h 1492723"/>
                <a:gd name="connsiteX7" fmla="*/ 0 w 9129091"/>
                <a:gd name="connsiteY7" fmla="*/ 885322 h 1492723"/>
                <a:gd name="connsiteX0" fmla="*/ 0 w 9129091"/>
                <a:gd name="connsiteY0" fmla="*/ 885322 h 1509090"/>
                <a:gd name="connsiteX1" fmla="*/ 2888434 w 9129091"/>
                <a:gd name="connsiteY1" fmla="*/ 77528 h 1509090"/>
                <a:gd name="connsiteX2" fmla="*/ 4182907 w 9129091"/>
                <a:gd name="connsiteY2" fmla="*/ 92362 h 1509090"/>
                <a:gd name="connsiteX3" fmla="*/ 5181528 w 9129091"/>
                <a:gd name="connsiteY3" fmla="*/ 489405 h 1509090"/>
                <a:gd name="connsiteX4" fmla="*/ 9129091 w 9129091"/>
                <a:gd name="connsiteY4" fmla="*/ 901690 h 1509090"/>
                <a:gd name="connsiteX5" fmla="*/ 9129091 w 9129091"/>
                <a:gd name="connsiteY5" fmla="*/ 1492723 h 1509090"/>
                <a:gd name="connsiteX6" fmla="*/ 0 w 9129091"/>
                <a:gd name="connsiteY6" fmla="*/ 1509090 h 1509090"/>
                <a:gd name="connsiteX7" fmla="*/ 0 w 9129091"/>
                <a:gd name="connsiteY7" fmla="*/ 885322 h 1509090"/>
                <a:gd name="connsiteX0" fmla="*/ 0 w 9976376"/>
                <a:gd name="connsiteY0" fmla="*/ 885322 h 1509090"/>
                <a:gd name="connsiteX1" fmla="*/ 2888434 w 9976376"/>
                <a:gd name="connsiteY1" fmla="*/ 77528 h 1509090"/>
                <a:gd name="connsiteX2" fmla="*/ 4182907 w 9976376"/>
                <a:gd name="connsiteY2" fmla="*/ 92362 h 1509090"/>
                <a:gd name="connsiteX3" fmla="*/ 5181528 w 9976376"/>
                <a:gd name="connsiteY3" fmla="*/ 489405 h 1509090"/>
                <a:gd name="connsiteX4" fmla="*/ 9976376 w 9976376"/>
                <a:gd name="connsiteY4" fmla="*/ 1090444 h 1509090"/>
                <a:gd name="connsiteX5" fmla="*/ 9129091 w 9976376"/>
                <a:gd name="connsiteY5" fmla="*/ 1492723 h 1509090"/>
                <a:gd name="connsiteX6" fmla="*/ 0 w 9976376"/>
                <a:gd name="connsiteY6" fmla="*/ 1509090 h 1509090"/>
                <a:gd name="connsiteX7" fmla="*/ 0 w 9976376"/>
                <a:gd name="connsiteY7" fmla="*/ 885322 h 1509090"/>
                <a:gd name="connsiteX0" fmla="*/ 0 w 9976376"/>
                <a:gd name="connsiteY0" fmla="*/ 885322 h 1509090"/>
                <a:gd name="connsiteX1" fmla="*/ 2888434 w 9976376"/>
                <a:gd name="connsiteY1" fmla="*/ 77528 h 1509090"/>
                <a:gd name="connsiteX2" fmla="*/ 4182907 w 9976376"/>
                <a:gd name="connsiteY2" fmla="*/ 92362 h 1509090"/>
                <a:gd name="connsiteX3" fmla="*/ 5181528 w 9976376"/>
                <a:gd name="connsiteY3" fmla="*/ 489405 h 1509090"/>
                <a:gd name="connsiteX4" fmla="*/ 9976376 w 9976376"/>
                <a:gd name="connsiteY4" fmla="*/ 1090444 h 1509090"/>
                <a:gd name="connsiteX5" fmla="*/ 9764558 w 9976376"/>
                <a:gd name="connsiteY5" fmla="*/ 1492723 h 1509090"/>
                <a:gd name="connsiteX6" fmla="*/ 0 w 9976376"/>
                <a:gd name="connsiteY6" fmla="*/ 1509090 h 1509090"/>
                <a:gd name="connsiteX7" fmla="*/ 0 w 9976376"/>
                <a:gd name="connsiteY7" fmla="*/ 885322 h 1509090"/>
                <a:gd name="connsiteX0" fmla="*/ 0 w 10380763"/>
                <a:gd name="connsiteY0" fmla="*/ 885322 h 1509090"/>
                <a:gd name="connsiteX1" fmla="*/ 2888434 w 10380763"/>
                <a:gd name="connsiteY1" fmla="*/ 77528 h 1509090"/>
                <a:gd name="connsiteX2" fmla="*/ 4182907 w 10380763"/>
                <a:gd name="connsiteY2" fmla="*/ 92362 h 1509090"/>
                <a:gd name="connsiteX3" fmla="*/ 5181528 w 10380763"/>
                <a:gd name="connsiteY3" fmla="*/ 489405 h 1509090"/>
                <a:gd name="connsiteX4" fmla="*/ 10380763 w 10380763"/>
                <a:gd name="connsiteY4" fmla="*/ 1216281 h 1509090"/>
                <a:gd name="connsiteX5" fmla="*/ 9764558 w 10380763"/>
                <a:gd name="connsiteY5" fmla="*/ 1492723 h 1509090"/>
                <a:gd name="connsiteX6" fmla="*/ 0 w 10380763"/>
                <a:gd name="connsiteY6" fmla="*/ 1509090 h 1509090"/>
                <a:gd name="connsiteX7" fmla="*/ 0 w 10380763"/>
                <a:gd name="connsiteY7" fmla="*/ 885322 h 1509090"/>
                <a:gd name="connsiteX0" fmla="*/ 0 w 10419281"/>
                <a:gd name="connsiteY0" fmla="*/ 885322 h 1524182"/>
                <a:gd name="connsiteX1" fmla="*/ 2888434 w 10419281"/>
                <a:gd name="connsiteY1" fmla="*/ 77528 h 1524182"/>
                <a:gd name="connsiteX2" fmla="*/ 4182907 w 10419281"/>
                <a:gd name="connsiteY2" fmla="*/ 92362 h 1524182"/>
                <a:gd name="connsiteX3" fmla="*/ 5181528 w 10419281"/>
                <a:gd name="connsiteY3" fmla="*/ 489405 h 1524182"/>
                <a:gd name="connsiteX4" fmla="*/ 10380763 w 10419281"/>
                <a:gd name="connsiteY4" fmla="*/ 1216281 h 1524182"/>
                <a:gd name="connsiteX5" fmla="*/ 10419281 w 10419281"/>
                <a:gd name="connsiteY5" fmla="*/ 1524182 h 1524182"/>
                <a:gd name="connsiteX6" fmla="*/ 0 w 10419281"/>
                <a:gd name="connsiteY6" fmla="*/ 1509090 h 1524182"/>
                <a:gd name="connsiteX7" fmla="*/ 0 w 10419281"/>
                <a:gd name="connsiteY7" fmla="*/ 885322 h 152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9281" h="1524182">
                  <a:moveTo>
                    <a:pt x="0" y="885322"/>
                  </a:moveTo>
                  <a:cubicBezTo>
                    <a:pt x="582863" y="883317"/>
                    <a:pt x="2089002" y="163754"/>
                    <a:pt x="2888434" y="77528"/>
                  </a:cubicBezTo>
                  <a:cubicBezTo>
                    <a:pt x="3317406" y="-11239"/>
                    <a:pt x="3142798" y="-44998"/>
                    <a:pt x="4182907" y="92362"/>
                  </a:cubicBezTo>
                  <a:cubicBezTo>
                    <a:pt x="4675379" y="132935"/>
                    <a:pt x="4357164" y="354517"/>
                    <a:pt x="5181528" y="489405"/>
                  </a:cubicBezTo>
                  <a:cubicBezTo>
                    <a:pt x="6005892" y="624293"/>
                    <a:pt x="9833125" y="1020988"/>
                    <a:pt x="10380763" y="1216281"/>
                  </a:cubicBezTo>
                  <a:lnTo>
                    <a:pt x="10419281" y="1524182"/>
                  </a:lnTo>
                  <a:lnTo>
                    <a:pt x="0" y="1509090"/>
                  </a:lnTo>
                  <a:lnTo>
                    <a:pt x="0" y="885322"/>
                  </a:lnTo>
                  <a:close/>
                </a:path>
              </a:pathLst>
            </a:custGeom>
            <a:solidFill>
              <a:srgbClr val="70AD47">
                <a:lumMod val="60000"/>
                <a:lumOff val="40000"/>
              </a:srgbClr>
            </a:solidFill>
            <a:ln>
              <a:solidFill>
                <a:srgbClr val="70AD47">
                  <a:lumMod val="60000"/>
                  <a:lumOff val="40000"/>
                </a:srgbClr>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sp>
          <p:nvSpPr>
            <p:cNvPr id="43" name="Rectangle 42"/>
            <p:cNvSpPr/>
            <p:nvPr/>
          </p:nvSpPr>
          <p:spPr>
            <a:xfrm>
              <a:off x="855785" y="4302657"/>
              <a:ext cx="1087875" cy="457200"/>
            </a:xfrm>
            <a:prstGeom prst="rect">
              <a:avLst/>
            </a:prstGeom>
            <a:solidFill>
              <a:srgbClr val="70AD47">
                <a:lumMod val="60000"/>
                <a:lumOff val="40000"/>
              </a:srgbClr>
            </a:solidFill>
            <a:ln>
              <a:solidFill>
                <a:srgbClr val="70AD47">
                  <a:lumMod val="60000"/>
                  <a:lumOff val="40000"/>
                </a:srgbClr>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lumMod val="75000"/>
                    <a:lumOff val="25000"/>
                  </a:srgbClr>
                </a:solidFill>
                <a:effectLst/>
                <a:uLnTx/>
                <a:uFillTx/>
                <a:latin typeface="Gill Sans MT"/>
                <a:cs typeface="Gill Sans MT"/>
              </a:endParaRPr>
            </a:p>
          </p:txBody>
        </p:sp>
      </p:grpSp>
      <p:grpSp>
        <p:nvGrpSpPr>
          <p:cNvPr id="57" name="Group 56"/>
          <p:cNvGrpSpPr/>
          <p:nvPr/>
        </p:nvGrpSpPr>
        <p:grpSpPr>
          <a:xfrm>
            <a:off x="395536" y="3795886"/>
            <a:ext cx="1348911" cy="576649"/>
            <a:chOff x="418337" y="3566916"/>
            <a:chExt cx="1659845" cy="793488"/>
          </a:xfrm>
        </p:grpSpPr>
        <p:grpSp>
          <p:nvGrpSpPr>
            <p:cNvPr id="58" name="Group 57"/>
            <p:cNvGrpSpPr/>
            <p:nvPr/>
          </p:nvGrpSpPr>
          <p:grpSpPr>
            <a:xfrm>
              <a:off x="418337" y="3566916"/>
              <a:ext cx="1659845" cy="793488"/>
              <a:chOff x="3624020" y="2159429"/>
              <a:chExt cx="2216259" cy="789162"/>
            </a:xfrm>
          </p:grpSpPr>
          <p:sp>
            <p:nvSpPr>
              <p:cNvPr id="63" name="Rounded Rectangle 62"/>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4" name="Rounded Rectangle 63"/>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5" name="Rounded Rectangle 64"/>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6" name="Rectangle 65"/>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7" name="Triangle 66"/>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68" name="Group 67"/>
              <p:cNvGrpSpPr/>
              <p:nvPr/>
            </p:nvGrpSpPr>
            <p:grpSpPr>
              <a:xfrm>
                <a:off x="3624020" y="2177511"/>
                <a:ext cx="645764" cy="100739"/>
                <a:chOff x="2508142" y="3448373"/>
                <a:chExt cx="1048719" cy="100739"/>
              </a:xfrm>
            </p:grpSpPr>
            <p:sp>
              <p:nvSpPr>
                <p:cNvPr id="81" name="Oval 80"/>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2" name="Oval 81"/>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3" name="Oval 82"/>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69" name="Triangle 68"/>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70" name="Group 69"/>
              <p:cNvGrpSpPr/>
              <p:nvPr/>
            </p:nvGrpSpPr>
            <p:grpSpPr>
              <a:xfrm>
                <a:off x="5194515" y="2159429"/>
                <a:ext cx="645764" cy="100739"/>
                <a:chOff x="2508142" y="3448373"/>
                <a:chExt cx="1048719" cy="100739"/>
              </a:xfrm>
            </p:grpSpPr>
            <p:sp>
              <p:nvSpPr>
                <p:cNvPr id="78" name="Oval 77"/>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9" name="Oval 78"/>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80" name="Oval 79"/>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71" name="Rounded Rectangle 70"/>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2" name="Rounded Rectangle 71"/>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3" name="Rounded Rectangle 72"/>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4" name="Left Bracket 73"/>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Rounded Rectangle 74"/>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6" name="Oval 75"/>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77" name="Rounded Rectangle 76"/>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59" name="Group 58"/>
            <p:cNvGrpSpPr/>
            <p:nvPr/>
          </p:nvGrpSpPr>
          <p:grpSpPr>
            <a:xfrm>
              <a:off x="1016350" y="3770954"/>
              <a:ext cx="457270" cy="60456"/>
              <a:chOff x="4726983" y="3471623"/>
              <a:chExt cx="1005840" cy="182879"/>
            </a:xfrm>
          </p:grpSpPr>
          <p:sp>
            <p:nvSpPr>
              <p:cNvPr id="60" name="Rectangle 59"/>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1" name="Rectangle 60"/>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62" name="Rectangle 61"/>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25" name="Group 124"/>
          <p:cNvGrpSpPr/>
          <p:nvPr/>
        </p:nvGrpSpPr>
        <p:grpSpPr>
          <a:xfrm>
            <a:off x="1907704" y="2067694"/>
            <a:ext cx="1348911" cy="576649"/>
            <a:chOff x="418337" y="3566916"/>
            <a:chExt cx="1659845" cy="793488"/>
          </a:xfrm>
        </p:grpSpPr>
        <p:grpSp>
          <p:nvGrpSpPr>
            <p:cNvPr id="126" name="Group 125"/>
            <p:cNvGrpSpPr/>
            <p:nvPr/>
          </p:nvGrpSpPr>
          <p:grpSpPr>
            <a:xfrm>
              <a:off x="418337" y="3566916"/>
              <a:ext cx="1659845" cy="793488"/>
              <a:chOff x="3624020" y="2159429"/>
              <a:chExt cx="2216259" cy="789162"/>
            </a:xfrm>
          </p:grpSpPr>
          <p:sp>
            <p:nvSpPr>
              <p:cNvPr id="131" name="Rounded Rectangle 130"/>
              <p:cNvSpPr/>
              <p:nvPr/>
            </p:nvSpPr>
            <p:spPr>
              <a:xfrm rot="3023480">
                <a:off x="5095801" y="2721215"/>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2" name="Rounded Rectangle 131"/>
              <p:cNvSpPr/>
              <p:nvPr/>
            </p:nvSpPr>
            <p:spPr>
              <a:xfrm rot="3023480">
                <a:off x="5189370" y="2743241"/>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3" name="Rounded Rectangle 132"/>
              <p:cNvSpPr/>
              <p:nvPr/>
            </p:nvSpPr>
            <p:spPr>
              <a:xfrm rot="18576520" flipH="1">
                <a:off x="4146982" y="2708299"/>
                <a:ext cx="254162"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4" name="Rectangle 133"/>
              <p:cNvSpPr/>
              <p:nvPr/>
            </p:nvSpPr>
            <p:spPr>
              <a:xfrm>
                <a:off x="4401519" y="2433237"/>
                <a:ext cx="650929" cy="162732"/>
              </a:xfrm>
              <a:prstGeom prst="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5" name="Triangle 134"/>
              <p:cNvSpPr/>
              <p:nvPr/>
            </p:nvSpPr>
            <p:spPr>
              <a:xfrm>
                <a:off x="3921072" y="2231755"/>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6" name="Group 135"/>
              <p:cNvGrpSpPr/>
              <p:nvPr/>
            </p:nvGrpSpPr>
            <p:grpSpPr>
              <a:xfrm>
                <a:off x="3624020" y="2177511"/>
                <a:ext cx="645764" cy="100739"/>
                <a:chOff x="2508142" y="3448373"/>
                <a:chExt cx="1048719" cy="100739"/>
              </a:xfrm>
            </p:grpSpPr>
            <p:sp>
              <p:nvSpPr>
                <p:cNvPr id="149" name="Oval 148"/>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0" name="Oval 149"/>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1" name="Oval 150"/>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7" name="Triangle 136"/>
              <p:cNvSpPr/>
              <p:nvPr/>
            </p:nvSpPr>
            <p:spPr>
              <a:xfrm>
                <a:off x="5491567" y="2252419"/>
                <a:ext cx="46495" cy="263471"/>
              </a:xfrm>
              <a:prstGeom prst="triangl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38" name="Group 137"/>
              <p:cNvGrpSpPr/>
              <p:nvPr/>
            </p:nvGrpSpPr>
            <p:grpSpPr>
              <a:xfrm>
                <a:off x="5194515" y="2159429"/>
                <a:ext cx="645764" cy="100739"/>
                <a:chOff x="2508142" y="3448373"/>
                <a:chExt cx="1048719" cy="100739"/>
              </a:xfrm>
            </p:grpSpPr>
            <p:sp>
              <p:nvSpPr>
                <p:cNvPr id="146" name="Oval 145"/>
                <p:cNvSpPr/>
                <p:nvPr/>
              </p:nvSpPr>
              <p:spPr>
                <a:xfrm>
                  <a:off x="2983424" y="3448373"/>
                  <a:ext cx="100739" cy="100739"/>
                </a:xfrm>
                <a:prstGeom prst="ellipse">
                  <a:avLst/>
                </a:prstGeom>
                <a:solidFill>
                  <a:srgbClr val="38506B"/>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7" name="Oval 146"/>
                <p:cNvSpPr/>
                <p:nvPr/>
              </p:nvSpPr>
              <p:spPr>
                <a:xfrm>
                  <a:off x="3084162" y="3479369"/>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8" name="Oval 147"/>
                <p:cNvSpPr/>
                <p:nvPr/>
              </p:nvSpPr>
              <p:spPr>
                <a:xfrm>
                  <a:off x="2508142" y="3476786"/>
                  <a:ext cx="472699" cy="45719"/>
                </a:xfrm>
                <a:prstGeom prst="ellipse">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sp>
            <p:nvSpPr>
              <p:cNvPr id="139" name="Rounded Rectangle 138"/>
              <p:cNvSpPr/>
              <p:nvPr/>
            </p:nvSpPr>
            <p:spPr>
              <a:xfrm rot="18576520" flipH="1">
                <a:off x="3942594" y="2738074"/>
                <a:ext cx="364981" cy="45719"/>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0" name="Rounded Rectangle 139"/>
              <p:cNvSpPr/>
              <p:nvPr/>
            </p:nvSpPr>
            <p:spPr>
              <a:xfrm>
                <a:off x="3910739" y="250556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1" name="Rounded Rectangle 140"/>
              <p:cNvSpPr/>
              <p:nvPr/>
            </p:nvSpPr>
            <p:spPr>
              <a:xfrm>
                <a:off x="4145796" y="2502976"/>
                <a:ext cx="1162373" cy="147233"/>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2" name="Left Bracket 141"/>
              <p:cNvSpPr/>
              <p:nvPr/>
            </p:nvSpPr>
            <p:spPr>
              <a:xfrm rot="16200000">
                <a:off x="4661117" y="2537849"/>
                <a:ext cx="131734" cy="356460"/>
              </a:xfrm>
              <a:prstGeom prst="leftBracket">
                <a:avLst/>
              </a:prstGeom>
              <a:ln>
                <a:solidFill>
                  <a:srgbClr val="38506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Rounded Rectangle 142"/>
              <p:cNvSpPr/>
              <p:nvPr/>
            </p:nvSpPr>
            <p:spPr>
              <a:xfrm flipV="1">
                <a:off x="4618497" y="2704453"/>
                <a:ext cx="216974" cy="185980"/>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4" name="Oval 143"/>
              <p:cNvSpPr/>
              <p:nvPr/>
            </p:nvSpPr>
            <p:spPr>
              <a:xfrm>
                <a:off x="4687430" y="2756653"/>
                <a:ext cx="77492" cy="85241"/>
              </a:xfrm>
              <a:prstGeom prst="ellipse">
                <a:avLst/>
              </a:prstGeom>
              <a:solidFill>
                <a:srgbClr val="38506B"/>
              </a:solidFill>
              <a:ln>
                <a:solidFill>
                  <a:srgbClr val="38506B"/>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45" name="Rounded Rectangle 144"/>
              <p:cNvSpPr/>
              <p:nvPr/>
            </p:nvSpPr>
            <p:spPr>
              <a:xfrm>
                <a:off x="5308544" y="2504870"/>
                <a:ext cx="240225" cy="80074"/>
              </a:xfrm>
              <a:prstGeom prst="roundRect">
                <a:avLst/>
              </a:prstGeom>
              <a:solidFill>
                <a:srgbClr val="0879A2"/>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27" name="Group 126"/>
            <p:cNvGrpSpPr/>
            <p:nvPr/>
          </p:nvGrpSpPr>
          <p:grpSpPr>
            <a:xfrm>
              <a:off x="1016350" y="3770954"/>
              <a:ext cx="457270" cy="60456"/>
              <a:chOff x="4726983" y="3471623"/>
              <a:chExt cx="1005840" cy="182879"/>
            </a:xfrm>
          </p:grpSpPr>
          <p:sp>
            <p:nvSpPr>
              <p:cNvPr id="128" name="Rectangle 127"/>
              <p:cNvSpPr/>
              <p:nvPr/>
            </p:nvSpPr>
            <p:spPr>
              <a:xfrm>
                <a:off x="4726983" y="3471620"/>
                <a:ext cx="1005840" cy="182880"/>
              </a:xfrm>
              <a:prstGeom prst="rect">
                <a:avLst/>
              </a:prstGeom>
              <a:solidFill>
                <a:schemeClr val="bg1">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29" name="Rectangle 128"/>
              <p:cNvSpPr/>
              <p:nvPr/>
            </p:nvSpPr>
            <p:spPr>
              <a:xfrm>
                <a:off x="5320440" y="3521506"/>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30" name="Rectangle 129"/>
              <p:cNvSpPr/>
              <p:nvPr/>
            </p:nvSpPr>
            <p:spPr>
              <a:xfrm>
                <a:off x="4780259" y="3525273"/>
                <a:ext cx="356461" cy="77492"/>
              </a:xfrm>
              <a:prstGeom prst="rect">
                <a:avLst/>
              </a:prstGeom>
              <a:solidFill>
                <a:schemeClr val="tx1"/>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2" name="Group 201"/>
          <p:cNvGrpSpPr/>
          <p:nvPr/>
        </p:nvGrpSpPr>
        <p:grpSpPr>
          <a:xfrm>
            <a:off x="0" y="627534"/>
            <a:ext cx="2171433" cy="2232248"/>
            <a:chOff x="1259632" y="915566"/>
            <a:chExt cx="2664296" cy="2664296"/>
          </a:xfrm>
        </p:grpSpPr>
        <p:grpSp>
          <p:nvGrpSpPr>
            <p:cNvPr id="124" name="Group 123"/>
            <p:cNvGrpSpPr/>
            <p:nvPr/>
          </p:nvGrpSpPr>
          <p:grpSpPr>
            <a:xfrm>
              <a:off x="1259632" y="915566"/>
              <a:ext cx="2664296" cy="2664296"/>
              <a:chOff x="3329389" y="847035"/>
              <a:chExt cx="1024014" cy="1040432"/>
            </a:xfrm>
          </p:grpSpPr>
          <p:sp>
            <p:nvSpPr>
              <p:cNvPr id="113" name="Elipse 170"/>
              <p:cNvSpPr/>
              <p:nvPr/>
            </p:nvSpPr>
            <p:spPr>
              <a:xfrm rot="519595">
                <a:off x="3672682" y="957959"/>
                <a:ext cx="317362" cy="315692"/>
              </a:xfrm>
              <a:prstGeom prst="ellipse">
                <a:avLst/>
              </a:prstGeom>
              <a:noFill/>
              <a:ln w="38100">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4" name="Elipse 171"/>
              <p:cNvSpPr/>
              <p:nvPr/>
            </p:nvSpPr>
            <p:spPr>
              <a:xfrm>
                <a:off x="3433726" y="847036"/>
                <a:ext cx="375583" cy="44389"/>
              </a:xfrm>
              <a:prstGeom prst="ellipse">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5" name="Elipse 172"/>
              <p:cNvSpPr/>
              <p:nvPr/>
            </p:nvSpPr>
            <p:spPr>
              <a:xfrm>
                <a:off x="3838282" y="847036"/>
                <a:ext cx="375583" cy="44389"/>
              </a:xfrm>
              <a:prstGeom prst="ellipse">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6" name="Luna 173"/>
              <p:cNvSpPr/>
              <p:nvPr/>
            </p:nvSpPr>
            <p:spPr>
              <a:xfrm rot="16200000">
                <a:off x="3735562" y="1030106"/>
                <a:ext cx="191603" cy="317362"/>
              </a:xfrm>
              <a:prstGeom prst="moon">
                <a:avLst>
                  <a:gd name="adj" fmla="val 80380"/>
                </a:avLst>
              </a:prstGeom>
              <a:solidFill>
                <a:srgbClr val="0879A2"/>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7" name="Retraso 174"/>
              <p:cNvSpPr/>
              <p:nvPr/>
            </p:nvSpPr>
            <p:spPr>
              <a:xfrm rot="16200000">
                <a:off x="3772130" y="878249"/>
                <a:ext cx="99985" cy="37557"/>
              </a:xfrm>
              <a:prstGeom prst="flowChartDelay">
                <a:avLst/>
              </a:prstGeom>
              <a:solidFill>
                <a:schemeClr val="accent3">
                  <a:lumMod val="50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18" name="Arco 168"/>
              <p:cNvSpPr/>
              <p:nvPr/>
            </p:nvSpPr>
            <p:spPr>
              <a:xfrm rot="14238093">
                <a:off x="3594614" y="1123229"/>
                <a:ext cx="766411" cy="751166"/>
              </a:xfrm>
              <a:prstGeom prst="arc">
                <a:avLst>
                  <a:gd name="adj1" fmla="val 19320683"/>
                  <a:gd name="adj2" fmla="val 0"/>
                </a:avLst>
              </a:prstGeom>
              <a:noFill/>
              <a:ln>
                <a:solidFill>
                  <a:srgbClr val="38506B"/>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Arco 169"/>
              <p:cNvSpPr/>
              <p:nvPr/>
            </p:nvSpPr>
            <p:spPr>
              <a:xfrm rot="7361907" flipH="1">
                <a:off x="3321766" y="1128679"/>
                <a:ext cx="766411" cy="751166"/>
              </a:xfrm>
              <a:prstGeom prst="arc">
                <a:avLst>
                  <a:gd name="adj1" fmla="val 19320683"/>
                  <a:gd name="adj2" fmla="val 0"/>
                </a:avLst>
              </a:prstGeom>
              <a:noFill/>
              <a:ln>
                <a:solidFill>
                  <a:srgbClr val="38506B"/>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55" name="Group 154"/>
            <p:cNvGrpSpPr/>
            <p:nvPr/>
          </p:nvGrpSpPr>
          <p:grpSpPr>
            <a:xfrm rot="3879767">
              <a:off x="2225697" y="1778683"/>
              <a:ext cx="137081" cy="471753"/>
              <a:chOff x="3010996" y="2233760"/>
              <a:chExt cx="137081" cy="471753"/>
            </a:xfrm>
          </p:grpSpPr>
          <p:sp>
            <p:nvSpPr>
              <p:cNvPr id="152" name="Rectangle 151"/>
              <p:cNvSpPr/>
              <p:nvPr/>
            </p:nvSpPr>
            <p:spPr>
              <a:xfrm rot="17682766">
                <a:off x="2844272" y="2431167"/>
                <a:ext cx="471753" cy="7694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3" name="Rectangle 152"/>
              <p:cNvSpPr/>
              <p:nvPr/>
            </p:nvSpPr>
            <p:spPr>
              <a:xfrm rot="17682766">
                <a:off x="3048183" y="2338331"/>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4" name="Rectangle 153"/>
              <p:cNvSpPr/>
              <p:nvPr/>
            </p:nvSpPr>
            <p:spPr>
              <a:xfrm rot="17682766">
                <a:off x="2943704" y="2569143"/>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nvGrpSpPr>
            <p:cNvPr id="156" name="Group 155"/>
            <p:cNvGrpSpPr/>
            <p:nvPr/>
          </p:nvGrpSpPr>
          <p:grpSpPr>
            <a:xfrm rot="3879767">
              <a:off x="2729755" y="1778684"/>
              <a:ext cx="137081" cy="471753"/>
              <a:chOff x="3010996" y="2233760"/>
              <a:chExt cx="137081" cy="471753"/>
            </a:xfrm>
          </p:grpSpPr>
          <p:sp>
            <p:nvSpPr>
              <p:cNvPr id="157" name="Rectangle 156"/>
              <p:cNvSpPr/>
              <p:nvPr/>
            </p:nvSpPr>
            <p:spPr>
              <a:xfrm rot="17682766">
                <a:off x="2844272" y="2431167"/>
                <a:ext cx="471753" cy="76940"/>
              </a:xfrm>
              <a:prstGeom prst="rect">
                <a:avLst/>
              </a:prstGeom>
              <a:solidFill>
                <a:schemeClr val="bg1">
                  <a:lumMod val="75000"/>
                </a:schemeClr>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8" name="Rectangle 157"/>
              <p:cNvSpPr/>
              <p:nvPr/>
            </p:nvSpPr>
            <p:spPr>
              <a:xfrm rot="17682766">
                <a:off x="3048183" y="2338331"/>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59" name="Rectangle 158"/>
              <p:cNvSpPr/>
              <p:nvPr/>
            </p:nvSpPr>
            <p:spPr>
              <a:xfrm rot="17682766">
                <a:off x="2943704" y="2569143"/>
                <a:ext cx="167185" cy="32602"/>
              </a:xfrm>
              <a:prstGeom prst="rect">
                <a:avLst/>
              </a:prstGeom>
              <a:solidFill>
                <a:schemeClr val="tx1"/>
              </a:solidFill>
              <a:ln>
                <a:solidFill>
                  <a:srgbClr val="38506B"/>
                </a:solidFill>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8" name="Group 197"/>
          <p:cNvGrpSpPr/>
          <p:nvPr/>
        </p:nvGrpSpPr>
        <p:grpSpPr>
          <a:xfrm>
            <a:off x="2267744" y="3435846"/>
            <a:ext cx="467250" cy="724701"/>
            <a:chOff x="5002090" y="3394930"/>
            <a:chExt cx="467250" cy="724701"/>
          </a:xfrm>
        </p:grpSpPr>
        <p:sp>
          <p:nvSpPr>
            <p:cNvPr id="164" name="Rectángulo 51"/>
            <p:cNvSpPr/>
            <p:nvPr/>
          </p:nvSpPr>
          <p:spPr>
            <a:xfrm>
              <a:off x="5176543" y="3937198"/>
              <a:ext cx="111078" cy="182433"/>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5" name="Grupo 33"/>
            <p:cNvGrpSpPr/>
            <p:nvPr/>
          </p:nvGrpSpPr>
          <p:grpSpPr>
            <a:xfrm>
              <a:off x="5002090" y="3394930"/>
              <a:ext cx="467250" cy="666645"/>
              <a:chOff x="3541115" y="3044190"/>
              <a:chExt cx="1424758" cy="1596448"/>
            </a:xfrm>
            <a:solidFill>
              <a:srgbClr val="ACC383"/>
            </a:solidFill>
          </p:grpSpPr>
          <p:sp>
            <p:nvSpPr>
              <p:cNvPr id="186" name="Triángulo isósceles 73"/>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7" name="Triángulo isósceles 74"/>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8" name="Triángulo isósceles 75"/>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9" name="Triángulo isósceles 76"/>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0" name="Triángulo isósceles 77"/>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0" name="Group 199"/>
          <p:cNvGrpSpPr/>
          <p:nvPr/>
        </p:nvGrpSpPr>
        <p:grpSpPr>
          <a:xfrm>
            <a:off x="2843808" y="3507854"/>
            <a:ext cx="342957" cy="651141"/>
            <a:chOff x="6066876" y="3545979"/>
            <a:chExt cx="342957" cy="651141"/>
          </a:xfrm>
        </p:grpSpPr>
        <p:sp>
          <p:nvSpPr>
            <p:cNvPr id="167" name="Rectángulo 54"/>
            <p:cNvSpPr/>
            <p:nvPr/>
          </p:nvSpPr>
          <p:spPr>
            <a:xfrm>
              <a:off x="6203453" y="4028784"/>
              <a:ext cx="67431" cy="168336"/>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8" name="Grupo 83"/>
            <p:cNvGrpSpPr/>
            <p:nvPr/>
          </p:nvGrpSpPr>
          <p:grpSpPr>
            <a:xfrm>
              <a:off x="6066876" y="3545979"/>
              <a:ext cx="342957" cy="566973"/>
              <a:chOff x="3684274" y="971364"/>
              <a:chExt cx="1071142" cy="1310555"/>
            </a:xfrm>
          </p:grpSpPr>
          <p:sp>
            <p:nvSpPr>
              <p:cNvPr id="176" name="Elipse 63"/>
              <p:cNvSpPr/>
              <p:nvPr/>
            </p:nvSpPr>
            <p:spPr>
              <a:xfrm>
                <a:off x="3684274" y="1597207"/>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7" name="Elipse 64"/>
              <p:cNvSpPr/>
              <p:nvPr/>
            </p:nvSpPr>
            <p:spPr>
              <a:xfrm>
                <a:off x="4125517" y="1587378"/>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8" name="Elipse 65"/>
              <p:cNvSpPr/>
              <p:nvPr/>
            </p:nvSpPr>
            <p:spPr>
              <a:xfrm>
                <a:off x="3815046" y="1208772"/>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9" name="Elipse 66"/>
              <p:cNvSpPr/>
              <p:nvPr/>
            </p:nvSpPr>
            <p:spPr>
              <a:xfrm>
                <a:off x="3999223" y="1188344"/>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0" name="Elipse 67"/>
              <p:cNvSpPr/>
              <p:nvPr/>
            </p:nvSpPr>
            <p:spPr>
              <a:xfrm>
                <a:off x="3944176" y="971364"/>
                <a:ext cx="483807" cy="567511"/>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7" name="Group 196"/>
          <p:cNvGrpSpPr/>
          <p:nvPr/>
        </p:nvGrpSpPr>
        <p:grpSpPr>
          <a:xfrm>
            <a:off x="2987824" y="3507854"/>
            <a:ext cx="467250" cy="703199"/>
            <a:chOff x="3923928" y="3437447"/>
            <a:chExt cx="467250" cy="703199"/>
          </a:xfrm>
        </p:grpSpPr>
        <p:sp>
          <p:nvSpPr>
            <p:cNvPr id="169" name="Rectángulo 56"/>
            <p:cNvSpPr/>
            <p:nvPr/>
          </p:nvSpPr>
          <p:spPr>
            <a:xfrm>
              <a:off x="4097860" y="4007627"/>
              <a:ext cx="105338" cy="133019"/>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70" name="Grupo 110"/>
            <p:cNvGrpSpPr/>
            <p:nvPr/>
          </p:nvGrpSpPr>
          <p:grpSpPr>
            <a:xfrm>
              <a:off x="3923928" y="3437447"/>
              <a:ext cx="467250" cy="666645"/>
              <a:chOff x="3541115" y="3044190"/>
              <a:chExt cx="1424758" cy="1596448"/>
            </a:xfrm>
            <a:solidFill>
              <a:srgbClr val="ACC383"/>
            </a:solidFill>
          </p:grpSpPr>
          <p:sp>
            <p:nvSpPr>
              <p:cNvPr id="171" name="Triángulo isósceles 58"/>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2" name="Triángulo isósceles 59"/>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3" name="Triángulo isósceles 60"/>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4" name="Triángulo isósceles 61"/>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75" name="Triángulo isósceles 62"/>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199" name="Group 198"/>
          <p:cNvGrpSpPr/>
          <p:nvPr/>
        </p:nvGrpSpPr>
        <p:grpSpPr>
          <a:xfrm>
            <a:off x="2411760" y="3291830"/>
            <a:ext cx="720619" cy="1088913"/>
            <a:chOff x="5276134" y="3219822"/>
            <a:chExt cx="720619" cy="1088913"/>
          </a:xfrm>
        </p:grpSpPr>
        <p:sp>
          <p:nvSpPr>
            <p:cNvPr id="163" name="Rectángulo 50"/>
            <p:cNvSpPr/>
            <p:nvPr/>
          </p:nvSpPr>
          <p:spPr>
            <a:xfrm>
              <a:off x="5540197" y="4103421"/>
              <a:ext cx="181801" cy="202895"/>
            </a:xfrm>
            <a:prstGeom prst="rect">
              <a:avLst/>
            </a:prstGeom>
            <a:solidFill>
              <a:schemeClr val="accent5">
                <a:lumMod val="50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6" name="Grupo 27"/>
            <p:cNvGrpSpPr/>
            <p:nvPr/>
          </p:nvGrpSpPr>
          <p:grpSpPr>
            <a:xfrm>
              <a:off x="5276134" y="3219822"/>
              <a:ext cx="720619" cy="1088913"/>
              <a:chOff x="3541115" y="3044190"/>
              <a:chExt cx="1424758" cy="1596448"/>
            </a:xfrm>
            <a:solidFill>
              <a:srgbClr val="8CAB53"/>
            </a:solidFill>
          </p:grpSpPr>
          <p:sp>
            <p:nvSpPr>
              <p:cNvPr id="181" name="Triángulo isósceles 68"/>
              <p:cNvSpPr/>
              <p:nvPr/>
            </p:nvSpPr>
            <p:spPr>
              <a:xfrm rot="14417362">
                <a:off x="3689782" y="3865622"/>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2" name="Triángulo isósceles 69"/>
              <p:cNvSpPr/>
              <p:nvPr/>
            </p:nvSpPr>
            <p:spPr>
              <a:xfrm rot="7070676">
                <a:off x="4190856" y="3850290"/>
                <a:ext cx="626349" cy="92368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3" name="Triángulo isósceles 70"/>
              <p:cNvSpPr/>
              <p:nvPr/>
            </p:nvSpPr>
            <p:spPr>
              <a:xfrm rot="7445667">
                <a:off x="4172734" y="3609407"/>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4" name="Triángulo isósceles 71"/>
              <p:cNvSpPr/>
              <p:nvPr/>
            </p:nvSpPr>
            <p:spPr>
              <a:xfrm>
                <a:off x="3859914" y="3044190"/>
                <a:ext cx="711692" cy="673134"/>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85" name="Triángulo isósceles 72"/>
              <p:cNvSpPr/>
              <p:nvPr/>
            </p:nvSpPr>
            <p:spPr>
              <a:xfrm rot="13916382">
                <a:off x="3707022" y="3619883"/>
                <a:ext cx="578386" cy="735475"/>
              </a:xfrm>
              <a:prstGeom prst="triangle">
                <a:avLst/>
              </a:prstGeom>
              <a:grp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grpSp>
        <p:nvGrpSpPr>
          <p:cNvPr id="201" name="Group 200"/>
          <p:cNvGrpSpPr/>
          <p:nvPr/>
        </p:nvGrpSpPr>
        <p:grpSpPr>
          <a:xfrm>
            <a:off x="1835696" y="3219822"/>
            <a:ext cx="541766" cy="1000466"/>
            <a:chOff x="4469567" y="3268748"/>
            <a:chExt cx="541766" cy="1000466"/>
          </a:xfrm>
        </p:grpSpPr>
        <p:sp>
          <p:nvSpPr>
            <p:cNvPr id="161" name="Rectángulo 48"/>
            <p:cNvSpPr/>
            <p:nvPr/>
          </p:nvSpPr>
          <p:spPr>
            <a:xfrm>
              <a:off x="4689861" y="4058148"/>
              <a:ext cx="93154" cy="211066"/>
            </a:xfrm>
            <a:prstGeom prst="rect">
              <a:avLst/>
            </a:prstGeom>
            <a:solidFill>
              <a:schemeClr val="accent5">
                <a:lumMod val="50000"/>
              </a:schemeClr>
            </a:solidFill>
          </p:spPr>
          <p:txBody>
            <a:bodyPr wrap="none" rtlCol="0" anchor="ctr">
              <a:spAutoFit/>
            </a:bodyPr>
            <a:lstStyle/>
            <a:p>
              <a:pPr algn="ctr"/>
              <a:endParaRPr lang="en-US" dirty="0">
                <a:solidFill>
                  <a:schemeClr val="tx1">
                    <a:lumMod val="75000"/>
                    <a:lumOff val="25000"/>
                  </a:schemeClr>
                </a:solidFill>
                <a:latin typeface="Gill Sans MT"/>
                <a:cs typeface="Gill Sans MT"/>
              </a:endParaRPr>
            </a:p>
          </p:txBody>
        </p:sp>
        <p:grpSp>
          <p:nvGrpSpPr>
            <p:cNvPr id="162" name="Grupo 21"/>
            <p:cNvGrpSpPr/>
            <p:nvPr/>
          </p:nvGrpSpPr>
          <p:grpSpPr>
            <a:xfrm>
              <a:off x="4469567" y="3268748"/>
              <a:ext cx="541766" cy="893910"/>
              <a:chOff x="3684274" y="971364"/>
              <a:chExt cx="1071142" cy="1310555"/>
            </a:xfrm>
          </p:grpSpPr>
          <p:sp>
            <p:nvSpPr>
              <p:cNvPr id="191" name="Elipse 78"/>
              <p:cNvSpPr/>
              <p:nvPr/>
            </p:nvSpPr>
            <p:spPr>
              <a:xfrm>
                <a:off x="3684274" y="1597207"/>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2" name="Elipse 79"/>
              <p:cNvSpPr/>
              <p:nvPr/>
            </p:nvSpPr>
            <p:spPr>
              <a:xfrm>
                <a:off x="4125517" y="1587378"/>
                <a:ext cx="629899" cy="684712"/>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3" name="Elipse 80"/>
              <p:cNvSpPr/>
              <p:nvPr/>
            </p:nvSpPr>
            <p:spPr>
              <a:xfrm>
                <a:off x="3815046" y="1208772"/>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4" name="Elipse 81"/>
              <p:cNvSpPr/>
              <p:nvPr/>
            </p:nvSpPr>
            <p:spPr>
              <a:xfrm>
                <a:off x="3999223" y="1188344"/>
                <a:ext cx="612937" cy="605247"/>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sp>
            <p:nvSpPr>
              <p:cNvPr id="195" name="Elipse 82"/>
              <p:cNvSpPr/>
              <p:nvPr/>
            </p:nvSpPr>
            <p:spPr>
              <a:xfrm>
                <a:off x="3944176" y="971364"/>
                <a:ext cx="483807" cy="567511"/>
              </a:xfrm>
              <a:prstGeom prst="ellipse">
                <a:avLst/>
              </a:prstGeom>
              <a:solidFill>
                <a:schemeClr val="accent4">
                  <a:lumMod val="75000"/>
                </a:schemeClr>
              </a:solidFill>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grpSp>
      </p:grpSp>
      <p:cxnSp>
        <p:nvCxnSpPr>
          <p:cNvPr id="212" name="Straight Arrow Connector 211"/>
          <p:cNvCxnSpPr>
            <a:stCxn id="60" idx="0"/>
          </p:cNvCxnSpPr>
          <p:nvPr/>
        </p:nvCxnSpPr>
        <p:spPr>
          <a:xfrm flipV="1">
            <a:off x="1067331" y="3507854"/>
            <a:ext cx="840373" cy="436311"/>
          </a:xfrm>
          <a:prstGeom prst="straightConnector1">
            <a:avLst/>
          </a:prstGeom>
          <a:ln w="5080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a:stCxn id="60" idx="0"/>
          </p:cNvCxnSpPr>
          <p:nvPr/>
        </p:nvCxnSpPr>
        <p:spPr>
          <a:xfrm flipH="1" flipV="1">
            <a:off x="971600" y="1563638"/>
            <a:ext cx="95731" cy="2380527"/>
          </a:xfrm>
          <a:prstGeom prst="straightConnector1">
            <a:avLst/>
          </a:prstGeom>
          <a:ln w="50800">
            <a:solidFill>
              <a:srgbClr val="FF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flipH="1" flipV="1">
            <a:off x="1043608" y="1635646"/>
            <a:ext cx="893394" cy="1812970"/>
          </a:xfrm>
          <a:prstGeom prst="straightConnector1">
            <a:avLst/>
          </a:prstGeom>
          <a:ln w="5080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flipH="1" flipV="1">
            <a:off x="1043608" y="1563638"/>
            <a:ext cx="1512168" cy="648072"/>
          </a:xfrm>
          <a:prstGeom prst="straightConnector1">
            <a:avLst/>
          </a:prstGeom>
          <a:ln w="50800">
            <a:solidFill>
              <a:srgbClr val="00B05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30" name="Rectangle 229"/>
          <p:cNvSpPr/>
          <p:nvPr/>
        </p:nvSpPr>
        <p:spPr>
          <a:xfrm>
            <a:off x="1763688" y="1923678"/>
            <a:ext cx="1728192" cy="864096"/>
          </a:xfrm>
          <a:prstGeom prst="rect">
            <a:avLst/>
          </a:prstGeom>
          <a:ln w="50800">
            <a:solidFill>
              <a:srgbClr val="38506B"/>
            </a:solidFill>
            <a:prstDash val="solid"/>
          </a:ln>
        </p:spPr>
        <p:txBody>
          <a:bodyPr wrap="square" rtlCol="0" anchor="ctr">
            <a:spAutoFit/>
          </a:bodyPr>
          <a:lstStyle/>
          <a:p>
            <a:pPr algn="ctr"/>
            <a:endParaRPr lang="en-US" dirty="0">
              <a:solidFill>
                <a:schemeClr val="tx1">
                  <a:lumMod val="75000"/>
                  <a:lumOff val="25000"/>
                </a:schemeClr>
              </a:solidFill>
              <a:latin typeface="Gill Sans MT"/>
              <a:cs typeface="Gill Sans MT"/>
            </a:endParaRPr>
          </a:p>
        </p:txBody>
      </p:sp>
      <p:cxnSp>
        <p:nvCxnSpPr>
          <p:cNvPr id="232" name="Straight Connector 231"/>
          <p:cNvCxnSpPr/>
          <p:nvPr/>
        </p:nvCxnSpPr>
        <p:spPr>
          <a:xfrm flipV="1">
            <a:off x="3491880" y="1491630"/>
            <a:ext cx="864096" cy="432048"/>
          </a:xfrm>
          <a:prstGeom prst="line">
            <a:avLst/>
          </a:prstGeom>
          <a:ln w="50800">
            <a:solidFill>
              <a:srgbClr val="38506B"/>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34" name="Rectangle 233"/>
          <p:cNvSpPr/>
          <p:nvPr/>
        </p:nvSpPr>
        <p:spPr>
          <a:xfrm>
            <a:off x="3779912" y="843558"/>
            <a:ext cx="3600400" cy="830997"/>
          </a:xfrm>
          <a:prstGeom prst="rect">
            <a:avLst/>
          </a:prstGeom>
          <a:solidFill>
            <a:schemeClr val="bg1"/>
          </a:solidFill>
          <a:ln w="50800">
            <a:solidFill>
              <a:srgbClr val="38506B"/>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High altitudes, frequencies so </a:t>
            </a:r>
            <a:r>
              <a:rPr lang="en-US" smtClean="0">
                <a:solidFill>
                  <a:schemeClr val="tx1">
                    <a:lumMod val="75000"/>
                    <a:lumOff val="25000"/>
                  </a:schemeClr>
                </a:solidFill>
                <a:latin typeface="Gill Sans MT"/>
                <a:cs typeface="Gill Sans MT"/>
              </a:rPr>
              <a:t>LOS dominates</a:t>
            </a:r>
            <a:endParaRPr lang="en-US" dirty="0">
              <a:solidFill>
                <a:schemeClr val="tx1">
                  <a:lumMod val="75000"/>
                  <a:lumOff val="25000"/>
                </a:schemeClr>
              </a:solidFill>
              <a:latin typeface="Gill Sans MT"/>
              <a:cs typeface="Gill Sans MT"/>
            </a:endParaRPr>
          </a:p>
        </p:txBody>
      </p:sp>
      <p:sp>
        <p:nvSpPr>
          <p:cNvPr id="235" name="Rectangle 234"/>
          <p:cNvSpPr/>
          <p:nvPr/>
        </p:nvSpPr>
        <p:spPr>
          <a:xfrm>
            <a:off x="4211960" y="1851670"/>
            <a:ext cx="3600400" cy="1200329"/>
          </a:xfrm>
          <a:prstGeom prst="rect">
            <a:avLst/>
          </a:prstGeom>
          <a:solidFill>
            <a:schemeClr val="bg1"/>
          </a:solidFill>
          <a:ln w="50800">
            <a:solidFill>
              <a:srgbClr val="C54803"/>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Assume perfect frame, carrier synchronization among users</a:t>
            </a:r>
            <a:endParaRPr lang="en-US" dirty="0">
              <a:solidFill>
                <a:schemeClr val="tx1">
                  <a:lumMod val="75000"/>
                  <a:lumOff val="25000"/>
                </a:schemeClr>
              </a:solidFill>
              <a:latin typeface="Gill Sans MT"/>
              <a:cs typeface="Gill Sans MT"/>
            </a:endParaRPr>
          </a:p>
        </p:txBody>
      </p:sp>
      <p:sp>
        <p:nvSpPr>
          <p:cNvPr id="236" name="Rectangle 235"/>
          <p:cNvSpPr/>
          <p:nvPr/>
        </p:nvSpPr>
        <p:spPr>
          <a:xfrm>
            <a:off x="4499992" y="3219822"/>
            <a:ext cx="3600400" cy="461665"/>
          </a:xfrm>
          <a:prstGeom prst="rect">
            <a:avLst/>
          </a:prstGeom>
          <a:solidFill>
            <a:schemeClr val="bg1"/>
          </a:solidFill>
          <a:ln w="50800">
            <a:solidFill>
              <a:srgbClr val="0879A2"/>
            </a:solidFill>
            <a:prstDash val="solid"/>
          </a:ln>
        </p:spPr>
        <p:txBody>
          <a:bodyPr wrap="square" rtlCol="0" anchor="ctr">
            <a:spAutoFit/>
          </a:bodyPr>
          <a:lstStyle/>
          <a:p>
            <a:pPr algn="ctr"/>
            <a:r>
              <a:rPr lang="en-US" dirty="0" smtClean="0">
                <a:solidFill>
                  <a:schemeClr val="tx1">
                    <a:lumMod val="75000"/>
                    <a:lumOff val="25000"/>
                  </a:schemeClr>
                </a:solidFill>
                <a:latin typeface="Gill Sans MT"/>
                <a:cs typeface="Gill Sans MT"/>
              </a:rPr>
              <a:t> </a:t>
            </a:r>
            <a:r>
              <a:rPr lang="en-US" smtClean="0">
                <a:solidFill>
                  <a:schemeClr val="tx1">
                    <a:lumMod val="75000"/>
                    <a:lumOff val="25000"/>
                  </a:schemeClr>
                </a:solidFill>
                <a:latin typeface="Gill Sans MT"/>
                <a:cs typeface="Gill Sans MT"/>
              </a:rPr>
              <a:t>Limited acceleration</a:t>
            </a:r>
            <a:endParaRPr lang="en-US" dirty="0">
              <a:solidFill>
                <a:schemeClr val="tx1">
                  <a:lumMod val="75000"/>
                  <a:lumOff val="25000"/>
                </a:schemeClr>
              </a:solidFill>
              <a:latin typeface="Gill Sans MT"/>
              <a:cs typeface="Gill Sans MT"/>
            </a:endParaRPr>
          </a:p>
        </p:txBody>
      </p:sp>
      <p:sp>
        <p:nvSpPr>
          <p:cNvPr id="203" name="Rectangle 202"/>
          <p:cNvSpPr/>
          <p:nvPr/>
        </p:nvSpPr>
        <p:spPr>
          <a:xfrm>
            <a:off x="4860032" y="3867894"/>
            <a:ext cx="3528392" cy="830997"/>
          </a:xfrm>
          <a:prstGeom prst="rect">
            <a:avLst/>
          </a:prstGeom>
          <a:solidFill>
            <a:schemeClr val="bg1"/>
          </a:solidFill>
          <a:ln w="50800">
            <a:solidFill>
              <a:srgbClr val="C54803"/>
            </a:solidFill>
            <a:prstDash val="solid"/>
          </a:ln>
        </p:spPr>
        <p:txBody>
          <a:bodyPr wrap="square" rtlCol="0" anchor="ctr">
            <a:spAutoFit/>
          </a:bodyPr>
          <a:lstStyle/>
          <a:p>
            <a:pPr algn="ctr"/>
            <a:r>
              <a:rPr lang="en-US" smtClean="0">
                <a:solidFill>
                  <a:schemeClr val="tx1">
                    <a:lumMod val="75000"/>
                    <a:lumOff val="25000"/>
                  </a:schemeClr>
                </a:solidFill>
                <a:latin typeface="Gill Sans MT"/>
                <a:cs typeface="Gill Sans MT"/>
              </a:rPr>
              <a:t>UEs </a:t>
            </a:r>
            <a:r>
              <a:rPr lang="en-US" dirty="0" smtClean="0">
                <a:solidFill>
                  <a:schemeClr val="tx1">
                    <a:lumMod val="75000"/>
                    <a:lumOff val="25000"/>
                  </a:schemeClr>
                </a:solidFill>
                <a:latin typeface="Gill Sans MT"/>
                <a:cs typeface="Gill Sans MT"/>
              </a:rPr>
              <a:t>know angular location of AP and vice versa</a:t>
            </a:r>
            <a:endParaRPr lang="en-US" dirty="0">
              <a:solidFill>
                <a:schemeClr val="tx1">
                  <a:lumMod val="75000"/>
                  <a:lumOff val="25000"/>
                </a:schemeClr>
              </a:solidFill>
              <a:latin typeface="Gill Sans MT"/>
              <a:cs typeface="Gill Sans MT"/>
            </a:endParaRPr>
          </a:p>
        </p:txBody>
      </p:sp>
    </p:spTree>
    <p:extLst>
      <p:ext uri="{BB962C8B-B14F-4D97-AF65-F5344CB8AC3E}">
        <p14:creationId xmlns:p14="http://schemas.microsoft.com/office/powerpoint/2010/main" val="1293452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rcRect l="16053" r="42358"/>
          <a:stretch/>
        </p:blipFill>
        <p:spPr>
          <a:xfrm>
            <a:off x="4932040" y="0"/>
            <a:ext cx="4292396" cy="5164038"/>
          </a:xfrm>
          <a:prstGeom prst="rect">
            <a:avLst/>
          </a:prstGeom>
        </p:spPr>
      </p:pic>
      <p:sp>
        <p:nvSpPr>
          <p:cNvPr id="3" name="Marcador de número de diapositiva 2"/>
          <p:cNvSpPr>
            <a:spLocks noGrp="1"/>
          </p:cNvSpPr>
          <p:nvPr>
            <p:ph type="sldNum" sz="quarter" idx="11"/>
          </p:nvPr>
        </p:nvSpPr>
        <p:spPr/>
        <p:txBody>
          <a:bodyPr/>
          <a:lstStyle/>
          <a:p>
            <a:fld id="{949800EB-BCE0-4F84-93C5-500DAB48EB57}" type="slidenum">
              <a:rPr lang="es-ES_tradnl" smtClean="0"/>
              <a:pPr/>
              <a:t>9</a:t>
            </a:fld>
            <a:endParaRPr lang="es-ES_tradnl"/>
          </a:p>
        </p:txBody>
      </p:sp>
      <p:sp>
        <p:nvSpPr>
          <p:cNvPr id="2" name="Título 1"/>
          <p:cNvSpPr>
            <a:spLocks noGrp="1"/>
          </p:cNvSpPr>
          <p:nvPr>
            <p:ph type="title"/>
          </p:nvPr>
        </p:nvSpPr>
        <p:spPr/>
        <p:txBody>
          <a:bodyPr/>
          <a:lstStyle/>
          <a:p>
            <a:r>
              <a:rPr lang="en-US" dirty="0" smtClean="0"/>
              <a:t>System model</a:t>
            </a:r>
            <a:endParaRPr lang="en-US" dirty="0"/>
          </a:p>
        </p:txBody>
      </p:sp>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858872"/>
            <a:ext cx="2971800" cy="1301301"/>
          </a:xfrm>
          <a:prstGeom prst="rect">
            <a:avLst/>
          </a:prstGeom>
        </p:spPr>
      </p:pic>
      <p:sp>
        <p:nvSpPr>
          <p:cNvPr id="8" name="TextBox 1"/>
          <p:cNvSpPr txBox="1"/>
          <p:nvPr/>
        </p:nvSpPr>
        <p:spPr>
          <a:xfrm>
            <a:off x="6084170" y="3075806"/>
            <a:ext cx="1719381" cy="400110"/>
          </a:xfrm>
          <a:prstGeom prst="rect">
            <a:avLst/>
          </a:prstGeom>
          <a:noFill/>
        </p:spPr>
        <p:txBody>
          <a:bodyPr wrap="none" rtlCol="0">
            <a:spAutoFit/>
          </a:bodyPr>
          <a:lstStyle/>
          <a:p>
            <a:r>
              <a:rPr lang="en-US" sz="2000" dirty="0" err="1" smtClean="0">
                <a:solidFill>
                  <a:schemeClr val="bg1"/>
                </a:solidFill>
                <a:latin typeface="Gill Sans MT"/>
                <a:cs typeface="Gill Sans MT"/>
              </a:rPr>
              <a:t>www.wncg.org</a:t>
            </a:r>
            <a:endParaRPr lang="en-US" sz="2000" dirty="0">
              <a:solidFill>
                <a:schemeClr val="bg1"/>
              </a:solidFill>
              <a:latin typeface="Gill Sans MT"/>
              <a:cs typeface="Gill Sans MT"/>
            </a:endParaRPr>
          </a:p>
        </p:txBody>
      </p:sp>
      <p:sp>
        <p:nvSpPr>
          <p:cNvPr id="9" name="Título 1"/>
          <p:cNvSpPr txBox="1">
            <a:spLocks/>
          </p:cNvSpPr>
          <p:nvPr/>
        </p:nvSpPr>
        <p:spPr>
          <a:xfrm>
            <a:off x="395536" y="2787774"/>
            <a:ext cx="4392488" cy="702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accent6">
                    <a:lumMod val="75000"/>
                  </a:schemeClr>
                </a:solidFill>
                <a:latin typeface="Gill Sans MT" panose="020B0502020104020203" pitchFamily="34" charset="0"/>
                <a:ea typeface="+mj-ea"/>
                <a:cs typeface="+mj-cs"/>
              </a:defRPr>
            </a:lvl1pPr>
          </a:lstStyle>
          <a:p>
            <a:pPr fontAlgn="auto">
              <a:spcAft>
                <a:spcPts val="0"/>
              </a:spcAft>
            </a:pPr>
            <a:r>
              <a:rPr lang="en-US" sz="2000" dirty="0" smtClean="0">
                <a:solidFill>
                  <a:schemeClr val="accent5">
                    <a:lumMod val="75000"/>
                  </a:schemeClr>
                </a:solidFill>
              </a:rPr>
              <a:t>MU-MIMO received signal model</a:t>
            </a:r>
            <a:endParaRPr lang="en-US" sz="2000" dirty="0">
              <a:solidFill>
                <a:schemeClr val="accent5">
                  <a:lumMod val="75000"/>
                </a:schemeClr>
              </a:solidFill>
            </a:endParaRPr>
          </a:p>
        </p:txBody>
      </p:sp>
    </p:spTree>
    <p:extLst>
      <p:ext uri="{BB962C8B-B14F-4D97-AF65-F5344CB8AC3E}">
        <p14:creationId xmlns:p14="http://schemas.microsoft.com/office/powerpoint/2010/main" val="119060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4_01_Wordmark_16x10">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a:solidFill>
              <a:schemeClr val="tx1">
                <a:lumMod val="75000"/>
                <a:lumOff val="25000"/>
              </a:schemeClr>
            </a:solidFill>
            <a:latin typeface="Gill Sans MT"/>
            <a:cs typeface="Gill Sans MT"/>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75000"/>
                <a:lumOff val="25000"/>
              </a:schemeClr>
            </a:solidFill>
            <a:latin typeface="Gill Sans MT"/>
            <a:cs typeface="Gill Sans MT"/>
          </a:defRPr>
        </a:defPPr>
      </a:lstStyle>
    </a:txDef>
  </a:objectDefaults>
  <a:extraClrSchemeLst/>
  <a:extLst>
    <a:ext uri="{05A4C25C-085E-4340-85A3-A5531E510DB2}">
      <thm15:themeFamily xmlns:thm15="http://schemas.microsoft.com/office/thememl/2012/main" name="2014_01_Wordmark_16x10 2 revised" id="{849CCCC8-1F04-4868-B6C0-3000EFE4643F}" vid="{2D702F7A-DB13-4159-BD74-5EE036E3CD6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86006</TotalTime>
  <Words>4173</Words>
  <Application>Microsoft Macintosh PowerPoint</Application>
  <PresentationFormat>On-screen Show (16:9)</PresentationFormat>
  <Paragraphs>367</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Gill Sans MT</vt:lpstr>
      <vt:lpstr>Helvetica</vt:lpstr>
      <vt:lpstr>Wingdings</vt:lpstr>
      <vt:lpstr>굴림</vt:lpstr>
      <vt:lpstr>ヒラギノ角ゴ Pro W3</vt:lpstr>
      <vt:lpstr>Arial</vt:lpstr>
      <vt:lpstr>2014_01_Wordmark_16x10</vt:lpstr>
      <vt:lpstr>MmWave MU-MIMO for Aerial Networks </vt:lpstr>
      <vt:lpstr>PowerPoint Presentation</vt:lpstr>
      <vt:lpstr>Motivation</vt:lpstr>
      <vt:lpstr>Motivation</vt:lpstr>
      <vt:lpstr>Millimeter wave (mmWave) MIMO</vt:lpstr>
      <vt:lpstr>System model</vt:lpstr>
      <vt:lpstr>Network topology and MIMO configuration</vt:lpstr>
      <vt:lpstr>Other assumptions</vt:lpstr>
      <vt:lpstr>System model</vt:lpstr>
      <vt:lpstr>Key contributions: LOS received signal model</vt:lpstr>
      <vt:lpstr>Scalar digital channel from one UE to AP subarray</vt:lpstr>
      <vt:lpstr>Model for communication from UE to AP subarray</vt:lpstr>
      <vt:lpstr>Extension to multiple users, multiple subarrays</vt:lpstr>
      <vt:lpstr>Greedy uplink beamforming</vt:lpstr>
      <vt:lpstr>System model</vt:lpstr>
      <vt:lpstr>Specific attenuation [3]</vt:lpstr>
      <vt:lpstr>Specific attenuation</vt:lpstr>
      <vt:lpstr>Noise</vt:lpstr>
      <vt:lpstr>Analytical framework </vt:lpstr>
      <vt:lpstr>Sampling realizations of HUL</vt:lpstr>
      <vt:lpstr>Sampling realizations of HUL</vt:lpstr>
      <vt:lpstr>Numerical results</vt:lpstr>
      <vt:lpstr>Simulations</vt:lpstr>
      <vt:lpstr>Simulations</vt:lpstr>
      <vt:lpstr>Conclusions</vt:lpstr>
      <vt:lpstr>Backup</vt:lpstr>
      <vt:lpstr>The gain pattern</vt:lpstr>
      <vt:lpstr>Aside: temporal variation</vt:lpstr>
      <vt:lpstr>Sampling realizations of HUL</vt:lpstr>
      <vt:lpstr>Computing the rates: example</vt:lpstr>
      <vt:lpstr>Specific attenuation</vt:lpstr>
    </vt:vector>
  </TitlesOfParts>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University Marketing and Creative Services</dc:creator>
  <cp:lastModifiedBy>Microsoft Office User</cp:lastModifiedBy>
  <cp:revision>4867</cp:revision>
  <cp:lastPrinted>2018-08-22T18:03:39Z</cp:lastPrinted>
  <dcterms:created xsi:type="dcterms:W3CDTF">2011-06-30T15:04:08Z</dcterms:created>
  <dcterms:modified xsi:type="dcterms:W3CDTF">2019-03-29T04:44:02Z</dcterms:modified>
</cp:coreProperties>
</file>